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4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26"/>
  </p:notesMasterIdLst>
  <p:handoutMasterIdLst>
    <p:handoutMasterId r:id="rId127"/>
  </p:handoutMasterIdLst>
  <p:sldIdLst>
    <p:sldId id="256" r:id="rId2"/>
    <p:sldId id="257" r:id="rId3"/>
    <p:sldId id="459" r:id="rId4"/>
    <p:sldId id="530" r:id="rId5"/>
    <p:sldId id="709" r:id="rId6"/>
    <p:sldId id="738" r:id="rId7"/>
    <p:sldId id="502" r:id="rId8"/>
    <p:sldId id="503" r:id="rId9"/>
    <p:sldId id="706" r:id="rId10"/>
    <p:sldId id="505" r:id="rId11"/>
    <p:sldId id="721" r:id="rId12"/>
    <p:sldId id="508" r:id="rId13"/>
    <p:sldId id="723" r:id="rId14"/>
    <p:sldId id="722" r:id="rId15"/>
    <p:sldId id="724" r:id="rId16"/>
    <p:sldId id="725" r:id="rId17"/>
    <p:sldId id="726" r:id="rId18"/>
    <p:sldId id="727" r:id="rId19"/>
    <p:sldId id="728" r:id="rId20"/>
    <p:sldId id="729" r:id="rId21"/>
    <p:sldId id="730" r:id="rId22"/>
    <p:sldId id="731" r:id="rId23"/>
    <p:sldId id="732" r:id="rId24"/>
    <p:sldId id="733" r:id="rId25"/>
    <p:sldId id="734" r:id="rId26"/>
    <p:sldId id="735" r:id="rId27"/>
    <p:sldId id="736" r:id="rId28"/>
    <p:sldId id="737" r:id="rId29"/>
    <p:sldId id="506" r:id="rId30"/>
    <p:sldId id="515" r:id="rId31"/>
    <p:sldId id="707" r:id="rId32"/>
    <p:sldId id="653" r:id="rId33"/>
    <p:sldId id="583" r:id="rId34"/>
    <p:sldId id="509" r:id="rId35"/>
    <p:sldId id="551" r:id="rId36"/>
    <p:sldId id="517" r:id="rId37"/>
    <p:sldId id="518" r:id="rId38"/>
    <p:sldId id="519" r:id="rId39"/>
    <p:sldId id="520" r:id="rId40"/>
    <p:sldId id="521" r:id="rId41"/>
    <p:sldId id="516" r:id="rId42"/>
    <p:sldId id="504" r:id="rId43"/>
    <p:sldId id="510" r:id="rId44"/>
    <p:sldId id="514" r:id="rId45"/>
    <p:sldId id="511" r:id="rId46"/>
    <p:sldId id="512" r:id="rId47"/>
    <p:sldId id="740" r:id="rId48"/>
    <p:sldId id="522" r:id="rId49"/>
    <p:sldId id="523" r:id="rId50"/>
    <p:sldId id="524" r:id="rId51"/>
    <p:sldId id="715" r:id="rId52"/>
    <p:sldId id="659" r:id="rId53"/>
    <p:sldId id="660" r:id="rId54"/>
    <p:sldId id="717" r:id="rId55"/>
    <p:sldId id="712" r:id="rId56"/>
    <p:sldId id="549" r:id="rId57"/>
    <p:sldId id="713" r:id="rId58"/>
    <p:sldId id="720" r:id="rId59"/>
    <p:sldId id="718" r:id="rId60"/>
    <p:sldId id="719" r:id="rId61"/>
    <p:sldId id="711" r:id="rId62"/>
    <p:sldId id="550" r:id="rId63"/>
    <p:sldId id="589" r:id="rId64"/>
    <p:sldId id="704" r:id="rId65"/>
    <p:sldId id="705" r:id="rId66"/>
    <p:sldId id="553" r:id="rId67"/>
    <p:sldId id="710" r:id="rId68"/>
    <p:sldId id="557" r:id="rId69"/>
    <p:sldId id="556" r:id="rId70"/>
    <p:sldId id="558" r:id="rId71"/>
    <p:sldId id="559" r:id="rId72"/>
    <p:sldId id="561" r:id="rId73"/>
    <p:sldId id="560" r:id="rId74"/>
    <p:sldId id="562" r:id="rId75"/>
    <p:sldId id="563" r:id="rId76"/>
    <p:sldId id="565" r:id="rId77"/>
    <p:sldId id="566" r:id="rId78"/>
    <p:sldId id="567" r:id="rId79"/>
    <p:sldId id="568" r:id="rId80"/>
    <p:sldId id="569" r:id="rId81"/>
    <p:sldId id="570" r:id="rId82"/>
    <p:sldId id="571" r:id="rId83"/>
    <p:sldId id="572" r:id="rId84"/>
    <p:sldId id="573" r:id="rId85"/>
    <p:sldId id="588" r:id="rId86"/>
    <p:sldId id="584" r:id="rId87"/>
    <p:sldId id="585" r:id="rId88"/>
    <p:sldId id="525" r:id="rId89"/>
    <p:sldId id="554" r:id="rId90"/>
    <p:sldId id="526" r:id="rId91"/>
    <p:sldId id="739" r:id="rId92"/>
    <p:sldId id="527" r:id="rId93"/>
    <p:sldId id="528" r:id="rId94"/>
    <p:sldId id="574" r:id="rId95"/>
    <p:sldId id="575" r:id="rId96"/>
    <p:sldId id="576" r:id="rId97"/>
    <p:sldId id="577" r:id="rId98"/>
    <p:sldId id="578" r:id="rId99"/>
    <p:sldId id="580" r:id="rId100"/>
    <p:sldId id="581" r:id="rId101"/>
    <p:sldId id="582" r:id="rId102"/>
    <p:sldId id="587" r:id="rId103"/>
    <p:sldId id="586" r:id="rId104"/>
    <p:sldId id="529" r:id="rId105"/>
    <p:sldId id="552" r:id="rId106"/>
    <p:sldId id="532" r:id="rId107"/>
    <p:sldId id="533" r:id="rId108"/>
    <p:sldId id="534" r:id="rId109"/>
    <p:sldId id="535" r:id="rId110"/>
    <p:sldId id="536" r:id="rId111"/>
    <p:sldId id="537" r:id="rId112"/>
    <p:sldId id="538" r:id="rId113"/>
    <p:sldId id="539" r:id="rId114"/>
    <p:sldId id="540" r:id="rId115"/>
    <p:sldId id="541" r:id="rId116"/>
    <p:sldId id="542" r:id="rId117"/>
    <p:sldId id="714" r:id="rId118"/>
    <p:sldId id="543" r:id="rId119"/>
    <p:sldId id="544" r:id="rId120"/>
    <p:sldId id="546" r:id="rId121"/>
    <p:sldId id="547" r:id="rId122"/>
    <p:sldId id="548" r:id="rId123"/>
    <p:sldId id="708" r:id="rId124"/>
    <p:sldId id="268" r:id="rId12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-18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onyi-Tóth Ando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030A0"/>
    <a:srgbClr val="0000A2"/>
    <a:srgbClr val="FF847A"/>
    <a:srgbClr val="FFC63A"/>
    <a:srgbClr val="1AC482"/>
    <a:srgbClr val="7BB8FF"/>
    <a:srgbClr val="FDE1D1"/>
    <a:srgbClr val="FF0000"/>
    <a:srgbClr val="C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Közepesen sötét stílus 2 – 6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éma alapján készült stílus 1 – 6. jelölőszín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Közepesen sötét stílus 4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Közepesen sötét stílus 1 – 6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Közepesen sötét stílu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6712" autoAdjust="0"/>
  </p:normalViewPr>
  <p:slideViewPr>
    <p:cSldViewPr snapToGrid="0">
      <p:cViewPr varScale="1">
        <p:scale>
          <a:sx n="101" d="100"/>
          <a:sy n="101" d="100"/>
        </p:scale>
        <p:origin x="10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ustomXml" Target="../customXml/item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5" Type="http://schemas.openxmlformats.org/officeDocument/2006/relationships/customXml" Target="../customXml/item3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7387C526-D35B-4245-B6D5-EFD79BD3B0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C495CD8-8C02-4ED0-A461-857DC179FF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C57726-71C0-484E-9A9B-B2C7E8E197D3}" type="datetimeFigureOut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BFF49F3-60CB-48C3-B63E-EEA5A0B99E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C352EA2-94E2-49F3-BEE0-137F8CCE9D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B88F49-E932-4AA7-92AB-5BF511946BE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AAD23B2-99C3-46A2-8D8B-9A2DBC1803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9273A6D-57F4-4B1A-8407-B109731914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FB06DA-7B2B-4195-9203-13C4EDA22C71}" type="datetimeFigureOut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4" name="Diakép helye 3">
            <a:extLst>
              <a:ext uri="{FF2B5EF4-FFF2-40B4-BE49-F238E27FC236}">
                <a16:creationId xmlns:a16="http://schemas.microsoft.com/office/drawing/2014/main" id="{B7F925CB-BD59-43DA-A96A-25A277DA8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/>
          </a:p>
        </p:txBody>
      </p:sp>
      <p:sp>
        <p:nvSpPr>
          <p:cNvPr id="5" name="Jegyzetek helye 4">
            <a:extLst>
              <a:ext uri="{FF2B5EF4-FFF2-40B4-BE49-F238E27FC236}">
                <a16:creationId xmlns:a16="http://schemas.microsoft.com/office/drawing/2014/main" id="{EBE2CE41-CFF7-4C1B-AD7C-8BECA035B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72CD9F1-DD60-4615-956C-5FF432C375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5A77D50-AC9C-4911-9F19-BCDFE5B26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E26A077-D34E-4163-923F-64F86B9593F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iakép helye 1">
            <a:extLst>
              <a:ext uri="{FF2B5EF4-FFF2-40B4-BE49-F238E27FC236}">
                <a16:creationId xmlns:a16="http://schemas.microsoft.com/office/drawing/2014/main" id="{8C37E834-2992-4D89-876A-51D5954E3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Jegyzetek helye 2">
            <a:extLst>
              <a:ext uri="{FF2B5EF4-FFF2-40B4-BE49-F238E27FC236}">
                <a16:creationId xmlns:a16="http://schemas.microsoft.com/office/drawing/2014/main" id="{151D5D3A-FCA8-4DCE-838D-F23C17240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0244" name="Dia számának helye 3">
            <a:extLst>
              <a:ext uri="{FF2B5EF4-FFF2-40B4-BE49-F238E27FC236}">
                <a16:creationId xmlns:a16="http://schemas.microsoft.com/office/drawing/2014/main" id="{7DF8D666-48E6-4B98-A9F4-9AEFD99DB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ED2C4F-2592-4BDB-8AF4-753AE36399F6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6E565-E0C8-E128-D023-50EFFDD2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1616040-2311-411A-550C-27A57DED4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5BC9352-3AB7-5BF7-8797-2D033F061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35378D-36FD-1B8C-8A99-45A1A0806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753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58181-2103-7E42-36AD-04FF55BD6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A3FC0EA-A290-8101-0A9C-979105702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7B7166F-E0AE-89CF-3286-EE3BFC233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1D80844-6E9D-C8DF-1EBD-819753F8D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2381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84EE-EF9D-DA81-0FCC-83B1D9D73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F892E8D-83A0-4C99-ECE4-CC0342F41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69A7D5B-2909-6A43-DC24-2F14CD11A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F77600-B66B-6270-1713-C1EB016DA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7623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55495-2315-FDEA-42BC-EDE29726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A3180008-CF5C-33D0-295C-CC11DEBEA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860A6CD-48A2-6F2D-DB5B-45ACA7304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75F611D-22C7-74D8-A895-D8B9E6CD9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6517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A54DB-6812-C0DF-B8B7-3F9515FA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D6B5375-E96E-9E73-D058-AA7154140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2619F9D-A8C5-9A48-4DB2-A18F90852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168A79-9875-03E5-5EF8-F88B1E169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3950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8673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alapértelmezett dobozmodellt nem mindig kényelmes használni. Az oldal </a:t>
            </a:r>
            <a:r>
              <a:rPr lang="hu-HU" dirty="0" err="1"/>
              <a:t>arculatának</a:t>
            </a:r>
            <a:r>
              <a:rPr lang="hu-HU" dirty="0"/>
              <a:t> kialakításánál sokszor jobb lenne azt meghatározni, hogy a doboznak a szegéllyel együtt mekkora a szélessége, vagy magassága. </a:t>
            </a:r>
          </a:p>
          <a:p>
            <a:r>
              <a:rPr lang="hu-HU" dirty="0"/>
              <a:t>Erre a számítási módra könnyen áttérhetünk, ha a </a:t>
            </a:r>
            <a:r>
              <a:rPr lang="hu-HU" dirty="0" err="1"/>
              <a:t>box-sizing</a:t>
            </a:r>
            <a:r>
              <a:rPr lang="hu-HU" dirty="0"/>
              <a:t> paramétert használjuk a </a:t>
            </a:r>
            <a:r>
              <a:rPr lang="hu-HU" dirty="0" err="1"/>
              <a:t>border-box</a:t>
            </a:r>
            <a:r>
              <a:rPr lang="hu-HU" dirty="0"/>
              <a:t> értékkel. Ha a </a:t>
            </a:r>
            <a:r>
              <a:rPr lang="hu-HU" dirty="0" err="1"/>
              <a:t>content-box</a:t>
            </a:r>
            <a:r>
              <a:rPr lang="hu-HU" dirty="0"/>
              <a:t> értéket használjuk, az az alapértelmezett számítási módot jelenti.</a:t>
            </a:r>
          </a:p>
          <a:p>
            <a:r>
              <a:rPr lang="hu-HU" dirty="0"/>
              <a:t>Nézzünk erre is példát!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622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2795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71002-1C80-A637-327F-FC9FA889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2F97CB94-E614-E6EC-893E-54EF9F225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C752ED2-B017-7212-F05A-6E98979E7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D8B295-8672-45DB-7E40-86D879332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6663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589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iakép helye 1">
            <a:extLst>
              <a:ext uri="{FF2B5EF4-FFF2-40B4-BE49-F238E27FC236}">
                <a16:creationId xmlns:a16="http://schemas.microsoft.com/office/drawing/2014/main" id="{E04C26C2-8EF4-4BEC-B7BE-D6D357B293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Jegyzetek helye 2">
            <a:extLst>
              <a:ext uri="{FF2B5EF4-FFF2-40B4-BE49-F238E27FC236}">
                <a16:creationId xmlns:a16="http://schemas.microsoft.com/office/drawing/2014/main" id="{415A4B6C-5B58-4A96-8BAE-4310CC689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2292" name="Dia számának helye 3">
            <a:extLst>
              <a:ext uri="{FF2B5EF4-FFF2-40B4-BE49-F238E27FC236}">
                <a16:creationId xmlns:a16="http://schemas.microsoft.com/office/drawing/2014/main" id="{8A71D46F-F2E5-4EA1-BD3F-B4F87E158C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C9B3E6-06EC-4F09-9559-53CB78B91292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864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397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BFACA-EF0E-CA66-D006-449045D0A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E64B1AB-25F0-844E-51AD-2B9CF76EF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574D248-1197-3A80-C2A0-82738AD4E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F26C5AC-A8BA-EBE0-A3F7-638E2A916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44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7635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755F5-EA3E-C058-ECCA-79E93C81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3609DED-ECF9-10A0-E359-867710CA3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EC577FB-DF8E-8AFE-FC09-63BF21CC3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D523362-2281-D0A3-BCF0-C0C3BFCA9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8353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böngészőprogramban megjelenő dobozok akár árnyékot is vethetnek. Ennek beállításához a </a:t>
            </a:r>
            <a:r>
              <a:rPr lang="hu-HU" dirty="0" err="1"/>
              <a:t>box-shadow</a:t>
            </a:r>
            <a:r>
              <a:rPr lang="hu-HU" dirty="0"/>
              <a:t> paramétert kell használni.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Értékként először azt adjuk meg, hogy vízszintesen mennyivel akarjuk eltolni az árnyékot. Ha pozitív számot adunk meg, akkor az árnyék jobbra tolódik, ha negatívat, akkor pedig balra. 0 érték esetén nincs eltolás.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Másodszor a  függőleges eltolást adjuk meg. Ha pozitív számot adunk meg, akkor az árnyék lefele tolódik, ha negatívat, akkor pedig felfele. 0 érték esetén nincs eltolás.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harmadik paraméter az elmosás mértékét adja meg. Ilyenkor az árnyék fokozatosan elmosódik.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negyedik paraméter az árnyék színe lesz.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Utolsóként megadhatunk egy opcionális paramétert, amely az </a:t>
            </a:r>
            <a:r>
              <a:rPr lang="hu-HU" dirty="0" err="1"/>
              <a:t>inset</a:t>
            </a:r>
            <a:r>
              <a:rPr lang="hu-HU" dirty="0"/>
              <a:t> névre hallgat. Ezzel belső árnyékot tudunk készíteni.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Ennyi bevezető után lássunk néhány példát!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52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8109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Ezen a dián különböző árnyék beállításokat láthatsz. Az első példában jobbra toltuk el az árnyékot, a másodikban csak lefele.</a:t>
            </a:r>
          </a:p>
          <a:p>
            <a:r>
              <a:rPr lang="hu-HU" dirty="0"/>
              <a:t>A 3. esetben már jobbra és lefele is el van tolva az árnyék. A 4.esetben balra és lefele vetül az árnyék, amiatt, mert az első paraméterként negatív számot adtunk meg.</a:t>
            </a:r>
          </a:p>
          <a:p>
            <a:r>
              <a:rPr lang="hu-HU" dirty="0"/>
              <a:t>A második sor első példájában már az elmosás értéke is be lett állítva. Az utolsó két példa pedig a belső árnyék beállítását mutatja.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F390D-BB30-457C-9AA1-3809D4A6600B}" type="slidenum">
              <a:rPr lang="hu-HU" smtClean="0"/>
              <a:t>53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9527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57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532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63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868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69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4278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71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4706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iakép helye 1">
            <a:extLst>
              <a:ext uri="{FF2B5EF4-FFF2-40B4-BE49-F238E27FC236}">
                <a16:creationId xmlns:a16="http://schemas.microsoft.com/office/drawing/2014/main" id="{375C9F99-00A2-4216-8D40-1A088D02FA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Jegyzetek helye 2">
            <a:extLst>
              <a:ext uri="{FF2B5EF4-FFF2-40B4-BE49-F238E27FC236}">
                <a16:creationId xmlns:a16="http://schemas.microsoft.com/office/drawing/2014/main" id="{A80BDC78-6F8A-4E86-8D94-ABED1127F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14340" name="Dia számának helye 3">
            <a:extLst>
              <a:ext uri="{FF2B5EF4-FFF2-40B4-BE49-F238E27FC236}">
                <a16:creationId xmlns:a16="http://schemas.microsoft.com/office/drawing/2014/main" id="{B1CDC429-977B-4ABD-8DDE-B294719E6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709DDF-2E6C-4637-9B11-2622D7BDA30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5B328-395E-A856-78A5-BCDF1C38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2823ED3-509A-B95D-E8F4-12F654834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D3901E7-8785-C57B-D9C7-6E8039B05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FFB1D35-B099-53A1-B9D7-0AF07EF34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72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9950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0119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83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11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92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9538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2C1EE-BC9B-2DC7-10C3-152101D42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8E327E3-0BAD-AF2D-5096-5C64BADE4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79A137B-1D56-65AF-3DF9-F0167D488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4ACE7C3-A3AF-6406-0AF3-BE14CBD18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106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7140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CC37A-E5BF-536C-AFA6-79967A226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DF9DC22-9B73-FE51-EACF-B26D763D8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4D037E2-8710-68EF-F102-054884C8C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77BB4B3-CCFB-3883-F381-830B2FBD4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107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25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C8CA-31FC-3AD6-E324-AD25FF2F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74A9516-F936-FB6E-C678-842645F9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E524C66-4C58-C4BF-8C16-B58318787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F468DA-59FA-6BF0-7F56-B099055E5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108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517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5C220-2797-6A44-8715-171A376B8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6924E12-4B6A-8F8E-55C9-BBBCA4C69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5C5AC04-E8B1-7E89-C0E2-BD40B88EA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15DE0D5-04BE-2031-5268-016F8A4C0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109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0621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BC49A-0FCB-F6B7-28BB-678C76A5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4295B77-2D2E-4DCB-ED5B-59BD7710F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BD16F9C-B4A1-D631-E178-0792AB958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47F45ED-F0DA-5983-B467-F8392747C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667674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642C-A4AB-D050-E652-E62FE691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F8CC3F5-4D90-643C-2E31-AB78CE9EA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CD0B870-D5B7-D933-E0EA-46133D440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466E22-C02B-FB29-B659-A53F7C551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008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8877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9D6A9-EBE1-9281-FAA6-E66BD1246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ABB2C94-DEB6-6FF4-C0AF-94745014B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DE8633E-E65E-ED5D-A064-A626E1569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A7D6BE-99BC-0456-56D7-AF46CEA69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8389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rádiógombok nem jelennek meg, a hozzájuk tartozó </a:t>
            </a:r>
            <a:r>
              <a:rPr lang="hu-HU" dirty="0" err="1"/>
              <a:t>labelek</a:t>
            </a:r>
            <a:r>
              <a:rPr lang="hu-HU" dirty="0"/>
              <a:t> viszont igen.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2798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8497F-A25A-597F-D9ED-ECF287729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A9F70C3-2F94-D539-0CB6-E11E705E7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FD5F697-CBD4-0411-DEA7-ECDB3A37C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EFA483-9659-55B8-3E79-ED6E38684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7787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B1BE-8373-CCF4-39DC-32B633FAD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B81C1F1-A97B-2C10-A597-B0DAB2249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87B81D8-B9A4-FECA-D9FB-1F4DAAB34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C3126C-0B5A-CCBE-5506-CF45CD1AA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6436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3E185-0B7B-E6EB-B8D1-15C0A4D4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4232DDD-78F2-0690-0EF1-7E106B026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4F7C395-ECF5-1F99-00A6-660DAA1E0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6AB9C9A-86CA-C1F8-5283-E57414F42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40896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6B72-5438-72AB-27D2-EAC4611B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A3F0F41B-15EB-5B7E-99F0-16563B7F6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001F6E7-6A19-A968-E251-1909A7784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9D341B8-67C6-366B-03F2-606D6DBB5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84681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Diakép helye 1">
            <a:extLst>
              <a:ext uri="{FF2B5EF4-FFF2-40B4-BE49-F238E27FC236}">
                <a16:creationId xmlns:a16="http://schemas.microsoft.com/office/drawing/2014/main" id="{95D70D63-FF4F-42E0-8D7C-F0465D1A1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Jegyzetek helye 2">
            <a:extLst>
              <a:ext uri="{FF2B5EF4-FFF2-40B4-BE49-F238E27FC236}">
                <a16:creationId xmlns:a16="http://schemas.microsoft.com/office/drawing/2014/main" id="{E2780D86-8FB5-41ED-8DA8-03159C972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/>
          </a:p>
        </p:txBody>
      </p:sp>
      <p:sp>
        <p:nvSpPr>
          <p:cNvPr id="242692" name="Dia számának helye 3">
            <a:extLst>
              <a:ext uri="{FF2B5EF4-FFF2-40B4-BE49-F238E27FC236}">
                <a16:creationId xmlns:a16="http://schemas.microsoft.com/office/drawing/2014/main" id="{A3872B63-8165-4052-8ADF-23274ED9A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49F578-E25F-494A-A347-0A6EA34DE81A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124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05E6A-40DA-AA3B-E3A2-2D273DFFB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5620AEA-95DF-E9C3-C9AE-6395B56A3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E5877B5-960C-CB51-C0BD-4DC0245FF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A5CE90F-A045-FEFC-1243-FF3488BA56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6549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07125-F889-0CCC-E691-99496926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5115ACA-3999-CC31-0ECE-33402E1ED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3A795A3-18D8-D086-B512-DA86554D7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C5ED1BD-3214-8AB9-274E-AED0264E8A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6849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F5F8F-0F7F-18BF-440E-4D542029F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6B37B4A-BCBA-EAE3-50D7-B2C87EF94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A8575C6-1AD9-1AC0-4A8C-210D8BB7E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42D2979-17BB-A68C-49BF-764BDDD96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862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4B50A-FF20-AB2F-8B85-449403060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E48CD35-5C2B-0D8D-76CC-6E34FDDC5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ED20084-58B5-1D8A-CAE9-BEC0BB013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3FA67D2-200E-ED47-7D22-1FB904A56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210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87A09-5870-1E5A-7D68-BE458CA14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03F4C17-C897-D47B-583F-9ACF384A7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F9899FA-FAE6-AD37-D3C3-FE133C9E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D8C73C-8610-FB42-8543-364DEE622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26A077-D34E-4163-923F-64F86B9593F6}" type="slidenum">
              <a:rPr lang="hu-HU" smtClean="0"/>
              <a:pPr>
                <a:defRPr/>
              </a:pPr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97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91874A9C-36C2-DC72-BAC0-EE8D4F2746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668542" y="774383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141" y="2426640"/>
            <a:ext cx="9221909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A7713CDA-A5F2-439C-B89B-FA085EBD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AA384-0080-47F1-B259-0B66373526AD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A377F06-1764-4E87-8591-9CC5A6AE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B27D44B-C22E-42C9-8D0D-1AD102EE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A3869-0216-4C5A-AD93-4B729B9CA40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044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AF637-46D2-4FFC-861A-DC17B925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C8513-180A-4452-B056-C42A4AEB499E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4ABC4-8DDC-4227-A0D5-D67AF645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C6B3A-82CF-44D8-AA68-42221BF5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ED051-5724-4465-810F-34973520A540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47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DB5D-37CC-450B-B2E1-20AC1D37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4EA49-0367-4F40-A7E4-4C434B365C5C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2C3FA-D6CF-4A22-AE48-A2A6FD1C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94CA-784F-4700-8E73-DD755E13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1E557-0BA6-4A49-81D4-10361189AC98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3958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7" y="2055224"/>
            <a:ext cx="10178323" cy="41278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‹#›</a:t>
            </a:fld>
            <a:endParaRPr lang="hu-HU"/>
          </a:p>
        </p:txBody>
      </p:sp>
      <p:sp>
        <p:nvSpPr>
          <p:cNvPr id="9" name="Szöveg helye 8">
            <a:extLst>
              <a:ext uri="{FF2B5EF4-FFF2-40B4-BE49-F238E27FC236}">
                <a16:creationId xmlns:a16="http://schemas.microsoft.com/office/drawing/2014/main" id="{84C0EEF3-71EA-45EB-8668-DC35347409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0949" y="1323975"/>
            <a:ext cx="10178321" cy="644162"/>
          </a:xfrm>
        </p:spPr>
        <p:txBody>
          <a:bodyPr>
            <a:noAutofit/>
          </a:bodyPr>
          <a:lstStyle>
            <a:lvl1pPr marL="0" indent="0">
              <a:buNone/>
              <a:defRPr lang="hu-HU" sz="2700" b="0" kern="1200" cap="none" spc="0" baseline="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lang="hu-HU" dirty="0"/>
              <a:t>Alcím</a:t>
            </a:r>
          </a:p>
        </p:txBody>
      </p:sp>
    </p:spTree>
    <p:extLst>
      <p:ext uri="{BB962C8B-B14F-4D97-AF65-F5344CB8AC3E}">
        <p14:creationId xmlns:p14="http://schemas.microsoft.com/office/powerpoint/2010/main" val="391563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34B9-3D37-4E97-9CC9-35243ABB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AFC68-1DB0-4445-8658-F17D99319989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09E22-CFFA-4C0C-B47C-41F32572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9ADAE-AB1D-4093-994A-6B3F70E8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C380C-C845-4963-A3FD-AC6F788C337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3943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069C56A1-A0BB-1390-055B-C38261601E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75232" y="2386744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2" y="4032664"/>
            <a:ext cx="9250439" cy="1265082"/>
          </a:xfrm>
          <a:solidFill>
            <a:srgbClr val="1E4571"/>
          </a:solidFill>
        </p:spPr>
        <p:txBody>
          <a:bodyPr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A2746C1B-60E2-49B0-B136-5C796806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8EAC0-82AE-44BB-8810-E82A6C2A23CD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0E43B44-B0D4-48C3-BFAC-52F732A04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4D20250A-30DE-4260-9B88-E8F672C4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C4579-8690-4010-9E40-148FDEF8A5E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4201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32E522C-565F-474F-8467-7903E4383B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292BF-B00E-438B-973E-7831D3B177A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70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E2C7213-C3A9-44A2-9B35-C87D648702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6B88F-154A-44EB-A9FB-1A201B9A96FB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B457B3D-E596-4B6C-A174-62A38763A4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9154B3F-A4A5-4658-B6F7-FF5ED812FC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C9430-7787-436E-BF4C-31FF5D6AA085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92905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2AE436A-4F45-419E-98CC-A2ACD1AA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95DD3-2691-4648-BF8E-EC04604DABDF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12B1BF3-50E5-4116-A8A5-2425F8FB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8B70DBA-D6A0-4980-99AB-201F627C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B2326-DFFA-4827-B35F-19EA7E5FE5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823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CC6BD2C-7E2D-43B4-B308-B82445CEA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BD2B6-5EB7-4E4A-AF19-E1C2FDC8A52E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B67339-54F1-4A4A-B23C-2277A2C6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B029B27-A02B-47A8-8513-E61506B1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1529-F653-4CCD-BF28-4A7D89027C0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029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>
            <a:extLst>
              <a:ext uri="{FF2B5EF4-FFF2-40B4-BE49-F238E27FC236}">
                <a16:creationId xmlns:a16="http://schemas.microsoft.com/office/drawing/2014/main" id="{B8F8B198-A3D9-4EB8-A7E2-A8D6E48119E4}"/>
              </a:ext>
            </a:extLst>
          </p:cNvPr>
          <p:cNvSpPr/>
          <p:nvPr/>
        </p:nvSpPr>
        <p:spPr>
          <a:xfrm>
            <a:off x="0" y="0"/>
            <a:ext cx="56165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/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B997F729-7DCC-408F-8915-22E79CABF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4EACC-D524-4C37-9CE2-16BBED0F64A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62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417B0A37-C67C-4A22-BA50-A5A332F3F01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hu-HU" noProof="0"/>
              <a:t>Kép beszúrásához kattintson az ikonra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2E111936-C310-4D60-AAE9-C43E7655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fld id="{A2FB0794-3958-4F26-B1CF-E000295560A1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5D3B5B9D-9C47-4D92-9F6B-8010300D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075" y="6235700"/>
            <a:ext cx="5070475" cy="320675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4279B86E-D67D-4021-8A63-3322E793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2E015-F5DA-4241-8148-67CB883E4F1E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430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752CA-682F-49BC-B4B1-4113E9D47A6D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27050" y="188913"/>
            <a:ext cx="11129963" cy="733425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8105CBE-AD14-4F67-B86F-FDF069EF12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7050" y="1103313"/>
            <a:ext cx="11137900" cy="527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  <a:endParaRPr lang="en-US" alt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6E9B1-6C44-4A63-8E07-FD0BC1DDD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72425" y="6489700"/>
            <a:ext cx="2752725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26650F0-CDED-40EF-A6CA-7E0D56736DC4}" type="datetime1">
              <a:rPr lang="hu-HU"/>
              <a:pPr>
                <a:defRPr/>
              </a:pPr>
              <a:t>2025. 03. 18.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B0731-684A-47D5-9360-5E1CFF372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9113" y="6492875"/>
            <a:ext cx="6981825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6A438-9146-4355-826B-3F9185153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7013" y="6453188"/>
            <a:ext cx="487362" cy="365125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71CD39A4-8AC2-404E-B9BD-6ABC63216B1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5" r:id="rId2"/>
    <p:sldLayoutId id="2147483733" r:id="rId3"/>
    <p:sldLayoutId id="2147483734" r:id="rId4"/>
    <p:sldLayoutId id="2147483726" r:id="rId5"/>
    <p:sldLayoutId id="2147483727" r:id="rId6"/>
    <p:sldLayoutId id="2147483728" r:id="rId7"/>
    <p:sldLayoutId id="2147483735" r:id="rId8"/>
    <p:sldLayoutId id="2147483736" r:id="rId9"/>
    <p:sldLayoutId id="2147483729" r:id="rId10"/>
    <p:sldLayoutId id="2147483730" r:id="rId11"/>
    <p:sldLayoutId id="2147483737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kern="1200" cap="all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262626"/>
          </a:solidFill>
          <a:latin typeface="Gill Sans MT" panose="020B0502020104020203" pitchFamily="34" charset="-18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s-tricks.com/snippets/css/a-guide-to-flexbox/" TargetMode="External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hyperlink" Target="http://colormind.io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heck-correct-green-mark-tick-157822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lexboxfroggy.com/#h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hHB9v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htmlcheatsheet.com/css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etemoji.co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F76678-B78E-43EA-8048-9650C4E3F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2"/>
            <a:ext cx="9252693" cy="3328657"/>
          </a:xfrm>
        </p:spPr>
        <p:txBody>
          <a:bodyPr>
            <a:noAutofit/>
          </a:bodyPr>
          <a:lstStyle/>
          <a:p>
            <a:r>
              <a:rPr lang="hu-HU" dirty="0"/>
              <a:t>Reszponzív weboldal készítése haladó css3 beállításokkal </a:t>
            </a:r>
            <a:br>
              <a:rPr lang="hu-HU" dirty="0"/>
            </a:br>
            <a:br>
              <a:rPr lang="hu-HU" dirty="0"/>
            </a:br>
            <a:r>
              <a:rPr lang="hu-HU" i="1" dirty="0"/>
              <a:t>(</a:t>
            </a:r>
            <a:r>
              <a:rPr lang="hu-HU" i="1" dirty="0" err="1"/>
              <a:t>bootstrap</a:t>
            </a:r>
            <a:r>
              <a:rPr lang="hu-HU" i="1" dirty="0"/>
              <a:t> és más keretrendszerek használata nélkül)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6C5602B-347B-4120-A2F3-606BF510A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542" y="4103040"/>
            <a:ext cx="9221909" cy="1239894"/>
          </a:xfrm>
        </p:spPr>
        <p:txBody>
          <a:bodyPr rtlCol="0"/>
          <a:lstStyle/>
          <a:p>
            <a:r>
              <a:rPr lang="hu-HU" sz="2400" dirty="0"/>
              <a:t>Web-fejlesztés kurzus, ELTE Informatikai Kar</a:t>
            </a:r>
          </a:p>
        </p:txBody>
      </p:sp>
      <p:sp>
        <p:nvSpPr>
          <p:cNvPr id="9220" name="Dia számának helye 3">
            <a:extLst>
              <a:ext uri="{FF2B5EF4-FFF2-40B4-BE49-F238E27FC236}">
                <a16:creationId xmlns:a16="http://schemas.microsoft.com/office/drawing/2014/main" id="{79296C9D-6EBB-4547-B769-C5A0266394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663DD3E3-6D81-4CB4-AB60-79E59BAB3D85}" type="slidenum">
              <a:rPr lang="hu-HU" altLang="hu-HU" smtClean="0"/>
              <a:pPr/>
              <a:t>1</a:t>
            </a:fld>
            <a:endParaRPr lang="hu-HU" altLang="hu-HU"/>
          </a:p>
        </p:txBody>
      </p:sp>
      <p:sp>
        <p:nvSpPr>
          <p:cNvPr id="9221" name="Szövegdoboz 5">
            <a:extLst>
              <a:ext uri="{FF2B5EF4-FFF2-40B4-BE49-F238E27FC236}">
                <a16:creationId xmlns:a16="http://schemas.microsoft.com/office/drawing/2014/main" id="{98E3D858-599E-42F0-AFD8-AC2DC3F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413" y="39688"/>
            <a:ext cx="1001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dirty="0"/>
              <a:t>v2025.1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8690A59-9C17-DB66-16BF-60E5598D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769" y="3214688"/>
            <a:ext cx="3238500" cy="3238500"/>
          </a:xfrm>
          <a:prstGeom prst="rect">
            <a:avLst/>
          </a:prstGeom>
        </p:spPr>
      </p:pic>
    </p:spTree>
  </p:cSld>
  <p:clrMapOvr>
    <a:masterClrMapping/>
  </p:clrMapOvr>
  <p:transition spd="slow" advTm="512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1AA99D-F25F-77F5-F91A-4DD879CB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Flexbox</a:t>
            </a:r>
            <a:r>
              <a:rPr lang="hu-HU" dirty="0"/>
              <a:t> használata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8BA5387-B5C5-B83D-3282-EBCE0FBBA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rács kialakításához jó lesz megismernünk!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D2104A2-0190-694E-AB70-2BCCDA2A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4195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D247-7649-ADF0-C87C-08E2E05E6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D02996-6C05-A94D-49B2-3A516A64AC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/>
              <a:t>Sötét módra vonatkozó stílus (Sotet.css)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C6BB03-F551-8072-B267-086FBB60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100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6E05D4B-2E6D-A42E-CE4A-D75706DB6278}"/>
              </a:ext>
            </a:extLst>
          </p:cNvPr>
          <p:cNvSpPr txBox="1"/>
          <p:nvPr/>
        </p:nvSpPr>
        <p:spPr>
          <a:xfrm>
            <a:off x="5514976" y="1357794"/>
            <a:ext cx="6149642" cy="34778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dirty="0">
                <a:solidFill>
                  <a:srgbClr val="D7BA7D"/>
                </a:solidFill>
                <a:latin typeface="Consolas" panose="020B0609020204030204" pitchFamily="49" charset="0"/>
              </a:rPr>
              <a:t>:is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hu-HU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body.large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hu-HU" sz="2000" dirty="0">
                <a:solidFill>
                  <a:srgbClr val="D7BA7D"/>
                </a:solidFill>
                <a:latin typeface="Consolas" panose="020B0609020204030204" pitchFamily="49" charset="0"/>
              </a:rPr>
              <a:t>:is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hu-HU" sz="2000" dirty="0">
                <a:solidFill>
                  <a:srgbClr val="D7BA7D"/>
                </a:solidFill>
                <a:latin typeface="Consolas" panose="020B0609020204030204" pitchFamily="49" charset="0"/>
              </a:rPr>
              <a:t>input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hu-HU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hu-HU" sz="2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hu-HU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hu-HU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hu-HU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hu-HU" sz="2000" dirty="0">
                <a:solidFill>
                  <a:srgbClr val="D7BA7D"/>
                </a:solidFill>
                <a:latin typeface="Consolas" panose="020B0609020204030204" pitchFamily="49" charset="0"/>
              </a:rPr>
              <a:t>input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hu-HU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hu-HU" sz="2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hu-HU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hu-HU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radio</a:t>
            </a:r>
            <a:r>
              <a:rPr lang="hu-HU" sz="2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]) {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000" dirty="0" err="1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hu-HU" sz="2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/* Az elem átalakításainak (nagyítás) beállítása */</a:t>
            </a: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0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000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/* Külső margó beállítása */</a:t>
            </a: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4AE6BCD-AE91-E547-005D-2CD2A85EA8EA}"/>
              </a:ext>
            </a:extLst>
          </p:cNvPr>
          <p:cNvSpPr txBox="1"/>
          <p:nvPr/>
        </p:nvSpPr>
        <p:spPr>
          <a:xfrm>
            <a:off x="527050" y="1206877"/>
            <a:ext cx="47307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Állítsd be az </a:t>
            </a:r>
            <a:r>
              <a:rPr lang="hu-HU" sz="2800" dirty="0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:is</a:t>
            </a:r>
            <a:r>
              <a:rPr lang="hu-HU" sz="2800" dirty="0"/>
              <a:t> látszólagos osztály segítségével, hogy </a:t>
            </a:r>
            <a:r>
              <a:rPr lang="hu-HU" sz="28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body.large</a:t>
            </a:r>
            <a:r>
              <a:rPr lang="hu-HU" sz="2800" dirty="0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hu-HU" sz="2800" dirty="0"/>
              <a:t>elem leszármazottjai közül a jelölőnégyzetek, illetve rádiógombok háromszoros nagyítással (</a:t>
            </a:r>
            <a:r>
              <a:rPr lang="hu-HU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transform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scale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hu-HU" sz="28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  <a:r>
              <a:rPr lang="hu-HU" sz="2800" dirty="0"/>
              <a:t>) jelenjenek meg.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A margó legyen 10px.</a:t>
            </a:r>
          </a:p>
          <a:p>
            <a:endParaRPr 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71906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2854C-92D2-3C4A-6084-494E52CE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AF4C58-7109-0A6C-7BFF-417FA2BF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stíluslap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52A414-5E3C-30F2-C36A-9A8FF63B6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3940175" cy="5278437"/>
          </a:xfrm>
        </p:spPr>
        <p:txBody>
          <a:bodyPr/>
          <a:lstStyle/>
          <a:p>
            <a:r>
              <a:rPr lang="hu-HU" dirty="0"/>
              <a:t>Az elküldés gomb, alaphelyzet gomb, illetve legördülő menü beállításáról is gondoskodtunk.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24621D2-FF2B-51EE-EB4A-13EEC1B8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101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1DFABAC-B712-0D39-BF89-2EFCCDCC70E1}"/>
              </a:ext>
            </a:extLst>
          </p:cNvPr>
          <p:cNvSpPr txBox="1"/>
          <p:nvPr/>
        </p:nvSpPr>
        <p:spPr>
          <a:xfrm>
            <a:off x="4648199" y="1103313"/>
            <a:ext cx="7008813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:is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:is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szélességének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magasságának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Betűméret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5C65DA8E-2078-6181-2044-11664A0A9371}"/>
              </a:ext>
            </a:extLst>
          </p:cNvPr>
          <p:cNvSpPr/>
          <p:nvPr/>
        </p:nvSpPr>
        <p:spPr>
          <a:xfrm>
            <a:off x="742950" y="3866032"/>
            <a:ext cx="3276600" cy="657225"/>
          </a:xfrm>
          <a:prstGeom prst="wedgeRectCallout">
            <a:avLst>
              <a:gd name="adj1" fmla="val 75364"/>
              <a:gd name="adj2" fmla="val -309964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Magasság beállítása, szélesség automatikus méretezése</a:t>
            </a:r>
          </a:p>
        </p:txBody>
      </p:sp>
    </p:spTree>
    <p:extLst>
      <p:ext uri="{BB962C8B-B14F-4D97-AF65-F5344CB8AC3E}">
        <p14:creationId xmlns:p14="http://schemas.microsoft.com/office/powerpoint/2010/main" val="11114648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EA761-D67B-34FD-DB19-9811D7282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CD2A5D-87A0-AFA7-EA01-84F47FF0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Táblázat átalakítása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26775D2-28E4-D44B-8E06-443DEAB27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A00904E-7362-312E-3EFD-5F773002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102</a:t>
            </a:fld>
            <a:endParaRPr lang="hu-HU"/>
          </a:p>
        </p:txBody>
      </p:sp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83CD5F18-7BCB-F97C-D544-C2BA44701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134754"/>
              </p:ext>
            </p:extLst>
          </p:nvPr>
        </p:nvGraphicFramePr>
        <p:xfrm>
          <a:off x="8232777" y="4741486"/>
          <a:ext cx="359727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9091">
                  <a:extLst>
                    <a:ext uri="{9D8B030D-6E8A-4147-A177-3AD203B41FA5}">
                      <a16:colId xmlns:a16="http://schemas.microsoft.com/office/drawing/2014/main" val="2303370783"/>
                    </a:ext>
                  </a:extLst>
                </a:gridCol>
                <a:gridCol w="1199091">
                  <a:extLst>
                    <a:ext uri="{9D8B030D-6E8A-4147-A177-3AD203B41FA5}">
                      <a16:colId xmlns:a16="http://schemas.microsoft.com/office/drawing/2014/main" val="740561990"/>
                    </a:ext>
                  </a:extLst>
                </a:gridCol>
                <a:gridCol w="1199091">
                  <a:extLst>
                    <a:ext uri="{9D8B030D-6E8A-4147-A177-3AD203B41FA5}">
                      <a16:colId xmlns:a16="http://schemas.microsoft.com/office/drawing/2014/main" val="422636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6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6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767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750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2BEF61-58BD-EB8C-EC68-B76593D7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táblázat átalakítása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AC930A-2317-D89A-9162-0B8383D1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7197725" cy="5278437"/>
          </a:xfrm>
        </p:spPr>
        <p:txBody>
          <a:bodyPr/>
          <a:lstStyle/>
          <a:p>
            <a:r>
              <a:rPr lang="hu-HU" sz="2400" dirty="0"/>
              <a:t>A </a:t>
            </a:r>
            <a:r>
              <a:rPr lang="hu-HU" sz="2400" b="1" dirty="0">
                <a:latin typeface="Consolas" panose="020B0609020204030204" pitchFamily="49" charset="0"/>
              </a:rPr>
              <a:t>tablazat.css</a:t>
            </a:r>
            <a:r>
              <a:rPr lang="hu-HU" sz="2400" dirty="0"/>
              <a:t> állományba található szabályokkal a táblázat megjelenését alakítottuk át úgy,  hogy a fejléc cellák, illetve adatcellák egymás alá kerüljenek. Ez a megjelenés ideálisabb a keskeny oszlopban.</a:t>
            </a:r>
          </a:p>
          <a:p>
            <a:r>
              <a:rPr lang="hu-HU" sz="2400" dirty="0"/>
              <a:t>Ez a blokk akkor jut érvényre, ha a </a:t>
            </a:r>
            <a:r>
              <a:rPr lang="hu-HU" sz="2400" dirty="0" err="1"/>
              <a:t>viewport</a:t>
            </a:r>
            <a:r>
              <a:rPr lang="hu-HU" sz="2400" dirty="0"/>
              <a:t> szélesség legalább 768px. </a:t>
            </a:r>
          </a:p>
          <a:p>
            <a:r>
              <a:rPr lang="hu-HU" sz="2400" dirty="0"/>
              <a:t>Az átalakítás csak akkor jut érvényre, ha </a:t>
            </a:r>
            <a:r>
              <a:rPr lang="hu-HU" sz="2400" b="1" dirty="0"/>
              <a:t>nem</a:t>
            </a:r>
            <a:r>
              <a:rPr lang="hu-HU" sz="2400" dirty="0"/>
              <a:t> nagybetűs nézetben vagyunk.  Nagybetűs nézetben megőrizzük az eredeti táblázat megjelenítést.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345F00-ABB5-28B9-9211-C3413385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103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E951D0C-3802-4BF2-BB9D-959290B5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" y="4860924"/>
            <a:ext cx="6225540" cy="18097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D21C5205-DE4B-C86B-B3C1-A5DD0690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825" y="3742531"/>
            <a:ext cx="3552825" cy="3028950"/>
          </a:xfrm>
          <a:prstGeom prst="rect">
            <a:avLst/>
          </a:prstGeom>
        </p:spPr>
      </p:pic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81738190-5F17-29C5-570E-C8E524CF2A0A}"/>
              </a:ext>
            </a:extLst>
          </p:cNvPr>
          <p:cNvSpPr/>
          <p:nvPr/>
        </p:nvSpPr>
        <p:spPr>
          <a:xfrm>
            <a:off x="6950710" y="5257006"/>
            <a:ext cx="704850" cy="44767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F5708BC-5382-477B-D1E3-A8E67E68D84F}"/>
              </a:ext>
            </a:extLst>
          </p:cNvPr>
          <p:cNvSpPr txBox="1"/>
          <p:nvPr/>
        </p:nvSpPr>
        <p:spPr>
          <a:xfrm>
            <a:off x="7985558" y="1183399"/>
            <a:ext cx="3679059" cy="230832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Importáljuk a </a:t>
            </a:r>
            <a:r>
              <a:rPr lang="hu-HU" sz="2400" dirty="0" err="1"/>
              <a:t>css</a:t>
            </a:r>
            <a:r>
              <a:rPr lang="hu-HU" sz="2400" dirty="0"/>
              <a:t>-t az arculat </a:t>
            </a:r>
            <a:r>
              <a:rPr lang="hu-HU" sz="2400" dirty="0" err="1"/>
              <a:t>css</a:t>
            </a:r>
            <a:r>
              <a:rPr lang="hu-HU" sz="2400" dirty="0"/>
              <a:t> állomány elején! Tekintsük át a külső stíluslap tartalmát és értelmezzük azt!</a:t>
            </a:r>
          </a:p>
        </p:txBody>
      </p:sp>
    </p:spTree>
    <p:extLst>
      <p:ext uri="{BB962C8B-B14F-4D97-AF65-F5344CB8AC3E}">
        <p14:creationId xmlns:p14="http://schemas.microsoft.com/office/powerpoint/2010/main" val="14841028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9AE6-DD32-BAAA-81AB-48FF384E7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B71070-B924-3C0D-4CCD-3986E136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nyomtatásra vonatkozó stílus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AC17D8C-7484-93A6-B041-8126721A1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CFB70B-77EC-BBA6-620D-53B30678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104</a:t>
            </a:fld>
            <a:endParaRPr lang="hu-HU"/>
          </a:p>
        </p:txBody>
      </p:sp>
      <p:pic>
        <p:nvPicPr>
          <p:cNvPr id="2050" name="Picture 2" descr="Free print printer printing illustration">
            <a:extLst>
              <a:ext uri="{FF2B5EF4-FFF2-40B4-BE49-F238E27FC236}">
                <a16:creationId xmlns:a16="http://schemas.microsoft.com/office/drawing/2014/main" id="{38FDF1BF-7D1A-158B-8C07-AC364CC66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863" y="3008245"/>
            <a:ext cx="4504284" cy="384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4574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F5EE-8B1B-7C1D-FBDF-C74A2688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8EE011-7C71-1F52-EDFC-928E0331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Importálás a megfelelő médiatípusra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F626A7-1F32-B4CF-B44A-DF2C8950D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711700" cy="5278437"/>
          </a:xfrm>
        </p:spPr>
        <p:txBody>
          <a:bodyPr/>
          <a:lstStyle/>
          <a:p>
            <a:r>
              <a:rPr lang="hu-HU" dirty="0"/>
              <a:t>Az </a:t>
            </a:r>
            <a:r>
              <a:rPr lang="hu-HU" dirty="0">
                <a:solidFill>
                  <a:srgbClr val="7030A0"/>
                </a:solidFill>
                <a:latin typeface="Consolas" panose="020B0609020204030204" pitchFamily="49" charset="0"/>
              </a:rPr>
              <a:t>alap.css</a:t>
            </a:r>
            <a:r>
              <a:rPr lang="hu-HU" dirty="0"/>
              <a:t>-ben minden stíluslapot a megfelelő médiatípusra importáltunk (</a:t>
            </a:r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screen</a:t>
            </a:r>
            <a:r>
              <a:rPr lang="hu-HU" dirty="0">
                <a:solidFill>
                  <a:srgbClr val="7030A0"/>
                </a:solidFill>
                <a:latin typeface="Consolas" panose="020B0609020204030204" pitchFamily="49" charset="0"/>
              </a:rPr>
              <a:t>, print</a:t>
            </a:r>
            <a:r>
              <a:rPr lang="hu-HU" dirty="0"/>
              <a:t>).</a:t>
            </a:r>
          </a:p>
          <a:p>
            <a:r>
              <a:rPr lang="hu-HU" dirty="0"/>
              <a:t>Így a nyomtatásra vonatkozó stíluslapunk egyszerűbb lehet, hiszen nem kell olyan beállításokat felülbírálnunk, amelyek csak a képernyőn való megjelenés miatt voltak </a:t>
            </a:r>
            <a:r>
              <a:rPr lang="hu-HU" dirty="0" err="1"/>
              <a:t>fontosak</a:t>
            </a:r>
            <a:r>
              <a:rPr lang="hu-HU" dirty="0"/>
              <a:t>. 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6FF3CF-F439-B811-6532-C036FFB8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105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5DCB104-D17E-E979-2D29-FE39C60D6254}"/>
              </a:ext>
            </a:extLst>
          </p:cNvPr>
          <p:cNvSpPr txBox="1"/>
          <p:nvPr/>
        </p:nvSpPr>
        <p:spPr>
          <a:xfrm>
            <a:off x="5568618" y="1246067"/>
            <a:ext cx="6096000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Megfelelő stíluslapok importálása a hozzá tartozó médiatípusokra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"racs.css"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Rács beállítása*/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"arculat.css"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Arculat leírása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"carousel.css"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hu-H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Carousel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megvalósítása*/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"navigacio.css"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 Reszponzív menü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"nagybetus.css"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Nagy betűméret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"sotet.css"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Sötét mód*/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"nyomtatas.css"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Nyomtatási nézet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515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2D117-1423-70A9-2301-1344AC0F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5665B7-29AD-01C1-1AB8-F534175764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Felesleges elemek eltüntetése (nyomtatas.css)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B5115A-B875-DE84-3DB2-5DC98C24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721225" cy="4160201"/>
          </a:xfrm>
        </p:spPr>
        <p:txBody>
          <a:bodyPr/>
          <a:lstStyle/>
          <a:p>
            <a:r>
              <a:rPr lang="hu-HU" sz="3200" dirty="0"/>
              <a:t>A </a:t>
            </a:r>
            <a:r>
              <a:rPr lang="hu-HU" sz="3200" dirty="0">
                <a:solidFill>
                  <a:srgbClr val="7030A0"/>
                </a:solidFill>
                <a:latin typeface="Consolas" panose="020B0609020204030204" pitchFamily="49" charset="0"/>
              </a:rPr>
              <a:t>nyomtatas.css </a:t>
            </a:r>
            <a:r>
              <a:rPr lang="hu-HU" sz="3200" dirty="0">
                <a:solidFill>
                  <a:schemeClr val="tx1"/>
                </a:solidFill>
              </a:rPr>
              <a:t>állományban be van állítva, hogy nyomtatásban a felesleges elemek (pl. navigáció) ne jelenjenek meg.</a:t>
            </a:r>
          </a:p>
          <a:p>
            <a:r>
              <a:rPr lang="hu-HU" sz="3200" dirty="0">
                <a:solidFill>
                  <a:schemeClr val="tx1"/>
                </a:solidFill>
              </a:rPr>
              <a:t>Ezzel papírt és tintát is spórolhatunk.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AE02E7D-53C3-6FFA-9894-66B37F11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106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F513D12-4E11-1622-6384-7751904D3A75}"/>
              </a:ext>
            </a:extLst>
          </p:cNvPr>
          <p:cNvSpPr txBox="1"/>
          <p:nvPr/>
        </p:nvSpPr>
        <p:spPr>
          <a:xfrm>
            <a:off x="5568618" y="1122759"/>
            <a:ext cx="609600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div.carousel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eltüntetése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0494ACF-3B94-1B79-975A-36E2725C43D4}"/>
              </a:ext>
            </a:extLst>
          </p:cNvPr>
          <p:cNvSpPr txBox="1"/>
          <p:nvPr/>
        </p:nvSpPr>
        <p:spPr>
          <a:xfrm>
            <a:off x="656894" y="5291167"/>
            <a:ext cx="11007724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Nézzük meg a weboldal nyomtatási nézetét a böngészőben és ellenőrizzük, hogy valóban eltűntek-e ezen elemek!</a:t>
            </a:r>
          </a:p>
        </p:txBody>
      </p:sp>
    </p:spTree>
    <p:extLst>
      <p:ext uri="{BB962C8B-B14F-4D97-AF65-F5344CB8AC3E}">
        <p14:creationId xmlns:p14="http://schemas.microsoft.com/office/powerpoint/2010/main" val="19226788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F662-711F-4D99-B8A5-949D1A1C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689914-4DD8-9E1E-0D19-AE0DF6AE2CA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Felesleges elemek eltüntetése (nyomtatas.css)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62659C-5585-19F3-69C4-2C7F1040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041568" cy="2592387"/>
          </a:xfrm>
        </p:spPr>
        <p:txBody>
          <a:bodyPr/>
          <a:lstStyle/>
          <a:p>
            <a:r>
              <a:rPr lang="hu-HU" sz="3200" dirty="0">
                <a:solidFill>
                  <a:schemeClr val="tx1"/>
                </a:solidFill>
              </a:rPr>
              <a:t>Már be van állítva a bekezdések, illusztrációk szövegigazítása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71F4149-4B1B-3B6B-A005-4C4ABF8A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107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357A6BE-F60F-9BF1-6F16-4046F71E1C0B}"/>
              </a:ext>
            </a:extLst>
          </p:cNvPr>
          <p:cNvSpPr txBox="1"/>
          <p:nvPr/>
        </p:nvSpPr>
        <p:spPr>
          <a:xfrm>
            <a:off x="5858632" y="1122759"/>
            <a:ext cx="580598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Sorkizárt igazítás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középre igazítása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B92EBCA-F68C-29E6-4BAC-7110F9E077FD}"/>
              </a:ext>
            </a:extLst>
          </p:cNvPr>
          <p:cNvSpPr txBox="1"/>
          <p:nvPr/>
        </p:nvSpPr>
        <p:spPr>
          <a:xfrm>
            <a:off x="817065" y="2969419"/>
            <a:ext cx="4859835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Állítsuk be, hogy a </a:t>
            </a:r>
            <a:r>
              <a:rPr lang="hu-HU" sz="2400" dirty="0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hu-HU" sz="24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pre</a:t>
            </a:r>
            <a:r>
              <a:rPr lang="hu-HU" sz="2400" dirty="0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hu-HU" sz="3200" dirty="0"/>
              <a:t> elem szövege balra legyen igazítva!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F783DA4-D7B1-0C55-8C51-E73241C767CB}"/>
              </a:ext>
            </a:extLst>
          </p:cNvPr>
          <p:cNvSpPr txBox="1"/>
          <p:nvPr/>
        </p:nvSpPr>
        <p:spPr>
          <a:xfrm>
            <a:off x="810715" y="4745146"/>
            <a:ext cx="10846298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balra igazítása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940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9673C-D18B-0561-9F6A-8950CD774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5600E-B049-D106-8828-11A96B3948C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Nyomtatási nézet (nyomtatas.css)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F2F69F0-8CB0-ACC8-E21A-8EB27E59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108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2CC5A0A-B950-4722-7951-E92572B12C30}"/>
              </a:ext>
            </a:extLst>
          </p:cNvPr>
          <p:cNvSpPr txBox="1"/>
          <p:nvPr/>
        </p:nvSpPr>
        <p:spPr>
          <a:xfrm>
            <a:off x="527383" y="1207294"/>
            <a:ext cx="11137235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Tüntessük el az </a:t>
            </a:r>
            <a:r>
              <a:rPr lang="hu-HU" sz="3200" dirty="0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hu-HU" sz="32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abbr</a:t>
            </a:r>
            <a:r>
              <a:rPr lang="hu-HU" sz="3200" dirty="0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hu-HU" sz="3200" dirty="0"/>
              <a:t> elemeken megjelenő szövegdekorációt! (</a:t>
            </a:r>
            <a:r>
              <a:rPr lang="hu-HU" sz="32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text-</a:t>
            </a:r>
            <a:r>
              <a:rPr lang="hu-HU" sz="3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decoration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320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none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  <a:r>
              <a:rPr lang="hu-HU" sz="3200" dirty="0"/>
              <a:t>)</a:t>
            </a:r>
            <a:endParaRPr lang="hu-HU" sz="3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F7B2BDE-A9F0-2D1C-04F0-9926948C49F9}"/>
              </a:ext>
            </a:extLst>
          </p:cNvPr>
          <p:cNvSpPr txBox="1"/>
          <p:nvPr/>
        </p:nvSpPr>
        <p:spPr>
          <a:xfrm>
            <a:off x="527383" y="2651547"/>
            <a:ext cx="11137235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800" dirty="0" err="1">
                <a:solidFill>
                  <a:srgbClr val="D7BA7D"/>
                </a:solidFill>
                <a:latin typeface="Consolas" panose="020B0609020204030204" pitchFamily="49" charset="0"/>
              </a:rPr>
              <a:t>abbr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hu-HU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decoration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/* Szövegdekoráció eltüntetése */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093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8FE5-D4B2-94CF-CD8F-65C1C518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401269-6C29-8F29-C5CE-DFB5DE080E5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Nyomtatási nézet (nyomtatas.css)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0585C40-3808-4354-4FDB-B4D5B2B8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109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623874C-633C-88A9-FE83-4D0CC98FFD55}"/>
              </a:ext>
            </a:extLst>
          </p:cNvPr>
          <p:cNvSpPr txBox="1"/>
          <p:nvPr/>
        </p:nvSpPr>
        <p:spPr>
          <a:xfrm>
            <a:off x="527383" y="1207294"/>
            <a:ext cx="11137235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Állítsuk be, hogy a </a:t>
            </a:r>
            <a:r>
              <a:rPr lang="hu-HU" sz="28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figure</a:t>
            </a:r>
            <a:r>
              <a:rPr lang="hu-HU" sz="3200" dirty="0"/>
              <a:t> elemeken belül elhelyezett képek maximális szélessége 10 cm, maximális magassága 6 cm legyen!</a:t>
            </a:r>
            <a:endParaRPr lang="hu-HU" sz="3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29D1F2C-8CAB-B8F1-3283-75C6588F0CC4}"/>
              </a:ext>
            </a:extLst>
          </p:cNvPr>
          <p:cNvSpPr txBox="1"/>
          <p:nvPr/>
        </p:nvSpPr>
        <p:spPr>
          <a:xfrm>
            <a:off x="527383" y="2973050"/>
            <a:ext cx="11137235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800" dirty="0" err="1">
                <a:solidFill>
                  <a:srgbClr val="D7BA7D"/>
                </a:solidFill>
                <a:latin typeface="Consolas" panose="020B0609020204030204" pitchFamily="49" charset="0"/>
              </a:rPr>
              <a:t>figure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800" dirty="0" err="1">
                <a:solidFill>
                  <a:srgbClr val="D7BA7D"/>
                </a:solidFill>
                <a:latin typeface="Consolas" panose="020B0609020204030204" pitchFamily="49" charset="0"/>
              </a:rPr>
              <a:t>img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max-width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800" dirty="0">
                <a:solidFill>
                  <a:srgbClr val="B5CEA8"/>
                </a:solidFill>
                <a:latin typeface="Consolas" panose="020B0609020204030204" pitchFamily="49" charset="0"/>
              </a:rPr>
              <a:t>10cm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800" dirty="0">
                <a:solidFill>
                  <a:srgbClr val="569CD6"/>
                </a:solidFill>
                <a:latin typeface="Consolas" panose="020B0609020204030204" pitchFamily="49" charset="0"/>
              </a:rPr>
              <a:t>!</a:t>
            </a:r>
            <a:r>
              <a:rPr lang="hu-HU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important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/* Maximális szélesség beállítása */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max-height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800" dirty="0">
                <a:solidFill>
                  <a:srgbClr val="B5CEA8"/>
                </a:solidFill>
                <a:latin typeface="Consolas" panose="020B0609020204030204" pitchFamily="49" charset="0"/>
              </a:rPr>
              <a:t>6cm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800" dirty="0">
                <a:solidFill>
                  <a:srgbClr val="569CD6"/>
                </a:solidFill>
                <a:latin typeface="Consolas" panose="020B0609020204030204" pitchFamily="49" charset="0"/>
              </a:rPr>
              <a:t>!</a:t>
            </a:r>
            <a:r>
              <a:rPr lang="hu-HU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important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/* Maximális magasság beállítása */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54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B8AF3-BA44-1AC6-C9BD-9A3EC9191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60239F-50B1-A7F6-6A69-266839B3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6330617" cy="651619"/>
          </a:xfrm>
        </p:spPr>
        <p:txBody>
          <a:bodyPr>
            <a:normAutofit fontScale="90000"/>
          </a:bodyPr>
          <a:lstStyle/>
          <a:p>
            <a:r>
              <a:rPr lang="hu-HU" dirty="0"/>
              <a:t>Mi az a </a:t>
            </a:r>
            <a:r>
              <a:rPr lang="hu-HU" dirty="0" err="1"/>
              <a:t>Flexbox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1F5FF4-D1AD-E489-884B-B584A92ED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6330617" cy="5715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sz="3200" dirty="0"/>
              <a:t>A rácsot a </a:t>
            </a:r>
            <a:r>
              <a:rPr lang="hu-HU" sz="3200" dirty="0" err="1"/>
              <a:t>Flexbox</a:t>
            </a:r>
            <a:r>
              <a:rPr lang="hu-HU" sz="3200" dirty="0"/>
              <a:t> (</a:t>
            </a:r>
            <a:r>
              <a:rPr lang="hu-HU" sz="3200" dirty="0" err="1"/>
              <a:t>Flexible</a:t>
            </a:r>
            <a:r>
              <a:rPr lang="hu-HU" sz="3200" dirty="0"/>
              <a:t> </a:t>
            </a:r>
            <a:r>
              <a:rPr lang="hu-HU" sz="3200" dirty="0" err="1"/>
              <a:t>Box</a:t>
            </a:r>
            <a:r>
              <a:rPr lang="hu-HU" sz="3200" dirty="0"/>
              <a:t>) modern CSS elrendezési modell alapján alakítjuk ki.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3200" dirty="0"/>
              <a:t>Dinamikus és rugalmas igazítást tesz lehetővé sorokban és oszlopokban.</a:t>
            </a:r>
          </a:p>
          <a:p>
            <a:endParaRPr lang="hu-HU" sz="32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777F94A-46C3-6DA9-D81E-22871CAA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F35E090-BA9F-2144-5F61-7BF03229D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34143"/>
            <a:ext cx="4456113" cy="66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9CB615A8-8774-EA39-9993-BD17D72015DF}"/>
              </a:ext>
            </a:extLst>
          </p:cNvPr>
          <p:cNvSpPr txBox="1"/>
          <p:nvPr/>
        </p:nvSpPr>
        <p:spPr>
          <a:xfrm>
            <a:off x="47625" y="65275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3"/>
              </a:rPr>
              <a:t>https://css-tricks.com/snippets/css/a-guide-to-flexbox/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87705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D419-9084-6E77-7751-494C7A31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549A89-0595-0559-8C46-7031698CE5A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Nyomtatási nézet (nyomtatas.css)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8958481-A10F-E2A8-E702-EE69D3D0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110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F6B240A-1AA8-CE4F-5603-064A26FA1BFB}"/>
              </a:ext>
            </a:extLst>
          </p:cNvPr>
          <p:cNvSpPr txBox="1"/>
          <p:nvPr/>
        </p:nvSpPr>
        <p:spPr>
          <a:xfrm>
            <a:off x="527383" y="1207294"/>
            <a:ext cx="11137235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Állítsuk be, hogy </a:t>
            </a:r>
            <a:r>
              <a:rPr lang="hu-HU" sz="32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nyomtatas</a:t>
            </a:r>
            <a:r>
              <a:rPr lang="hu-HU" sz="3200" dirty="0"/>
              <a:t> osztályba tartozó elemek blokkszintű elemként jelenjenek meg! A szegély és a belső margó már be van állítva.	</a:t>
            </a:r>
            <a:endParaRPr lang="hu-HU" sz="3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21698ED-B4AC-5E18-56B0-6693A1501A97}"/>
              </a:ext>
            </a:extLst>
          </p:cNvPr>
          <p:cNvSpPr txBox="1"/>
          <p:nvPr/>
        </p:nvSpPr>
        <p:spPr>
          <a:xfrm>
            <a:off x="519778" y="2913758"/>
            <a:ext cx="11137235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8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hu-HU" sz="2800" dirty="0" err="1">
                <a:solidFill>
                  <a:srgbClr val="D7BA7D"/>
                </a:solidFill>
                <a:latin typeface="Consolas" panose="020B0609020204030204" pitchFamily="49" charset="0"/>
              </a:rPr>
              <a:t>nyomtatas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block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800" dirty="0">
                <a:solidFill>
                  <a:srgbClr val="569CD6"/>
                </a:solidFill>
                <a:latin typeface="Consolas" panose="020B0609020204030204" pitchFamily="49" charset="0"/>
              </a:rPr>
              <a:t>!</a:t>
            </a:r>
            <a:r>
              <a:rPr lang="hu-HU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important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/* Az elem megjelenítése */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8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dashed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gray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/* Szegély beállítása */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800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/* Belső margó beállítása */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161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8F1D1-D6F8-A2CD-F34E-3E918D5D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C1CABC-9F80-3611-2D1E-3BE0CA8F37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Nyomtatási nézet (nyomtatas.css)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405F1F2-22E7-93DD-443F-27E01243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111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43FB1AB-CBE6-7C34-855D-67BB2366BAA8}"/>
              </a:ext>
            </a:extLst>
          </p:cNvPr>
          <p:cNvSpPr txBox="1"/>
          <p:nvPr/>
        </p:nvSpPr>
        <p:spPr>
          <a:xfrm>
            <a:off x="527383" y="1207294"/>
            <a:ext cx="11137235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Állítsuk be, hogy a táblázatok balra lebegjenek </a:t>
            </a:r>
            <a:br>
              <a:rPr lang="hu-HU" sz="3200" dirty="0"/>
            </a:br>
            <a:r>
              <a:rPr lang="hu-HU" sz="3200" dirty="0"/>
              <a:t>(</a:t>
            </a:r>
            <a:r>
              <a:rPr lang="hu-HU" sz="32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float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320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left</a:t>
            </a:r>
            <a:r>
              <a:rPr lang="hu-HU" sz="3200" dirty="0"/>
              <a:t>), tőlük jobbra </a:t>
            </a:r>
            <a:r>
              <a:rPr lang="hu-HU" sz="3200" dirty="0">
                <a:latin typeface="Consolas" panose="020B0609020204030204" pitchFamily="49" charset="0"/>
              </a:rPr>
              <a:t>1 cm</a:t>
            </a:r>
            <a:r>
              <a:rPr lang="hu-HU" sz="3200" dirty="0"/>
              <a:t>-es üres margó legyen látható.</a:t>
            </a:r>
            <a:endParaRPr lang="hu-HU" sz="3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1430ACF-D58D-A68A-6004-DA8AD754A1E0}"/>
              </a:ext>
            </a:extLst>
          </p:cNvPr>
          <p:cNvSpPr txBox="1"/>
          <p:nvPr/>
        </p:nvSpPr>
        <p:spPr>
          <a:xfrm>
            <a:off x="527383" y="2651547"/>
            <a:ext cx="11137235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800" dirty="0" err="1">
                <a:solidFill>
                  <a:srgbClr val="D7BA7D"/>
                </a:solidFill>
                <a:latin typeface="Consolas" panose="020B0609020204030204" pitchFamily="49" charset="0"/>
              </a:rPr>
              <a:t>table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/* balra lebegtetés */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9CDCFE"/>
                </a:solidFill>
                <a:latin typeface="Consolas" panose="020B0609020204030204" pitchFamily="49" charset="0"/>
              </a:rPr>
              <a:t>margin-</a:t>
            </a:r>
            <a:r>
              <a:rPr lang="hu-HU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800" dirty="0">
                <a:solidFill>
                  <a:srgbClr val="B5CEA8"/>
                </a:solidFill>
                <a:latin typeface="Consolas" panose="020B0609020204030204" pitchFamily="49" charset="0"/>
              </a:rPr>
              <a:t>1cm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/*jobb oldali margó*/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3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D1799-B6F8-3570-C7F3-3E1D232A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8A27CD-4F3F-D1F7-1847-66E05653E0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Nyomtatási nézet (nyomtatas.css)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0747A07-E97B-410A-8FE7-1C1CF72A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112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E90CED7-8523-608E-3AB8-E561FB679A01}"/>
              </a:ext>
            </a:extLst>
          </p:cNvPr>
          <p:cNvSpPr txBox="1"/>
          <p:nvPr/>
        </p:nvSpPr>
        <p:spPr>
          <a:xfrm>
            <a:off x="527383" y="1207294"/>
            <a:ext cx="11137235" cy="255454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Állítsuk be, hogy a linkek után jelenjenek meg kerek zárójelek között, hogy milyen webcímekre mutatnak. Ehhez az </a:t>
            </a:r>
            <a:r>
              <a:rPr lang="hu-HU" sz="3200" dirty="0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hu-HU" sz="32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after</a:t>
            </a:r>
            <a:r>
              <a:rPr lang="hu-HU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3200" dirty="0"/>
              <a:t>látszólagos elemet és a  </a:t>
            </a:r>
            <a:r>
              <a:rPr lang="hu-HU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content</a:t>
            </a:r>
            <a:r>
              <a:rPr lang="hu-HU" sz="3200" dirty="0"/>
              <a:t> tulajdonságot kell használnunk.  A </a:t>
            </a:r>
            <a:r>
              <a:rPr lang="hu-HU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href</a:t>
            </a:r>
            <a:r>
              <a:rPr lang="hu-HU" sz="3200" dirty="0"/>
              <a:t> attribútum értékét az </a:t>
            </a:r>
            <a:r>
              <a:rPr lang="hu-HU" sz="2800" dirty="0" err="1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attr</a:t>
            </a:r>
            <a:r>
              <a:rPr lang="hu-HU" sz="2800" dirty="0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hu-HU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href</a:t>
            </a:r>
            <a:r>
              <a:rPr lang="hu-HU" sz="2800" dirty="0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hu-HU" sz="3200" dirty="0">
                <a:latin typeface="Consolas" panose="020B0609020204030204" pitchFamily="49" charset="0"/>
              </a:rPr>
              <a:t> </a:t>
            </a:r>
            <a:r>
              <a:rPr lang="hu-HU" sz="3200" dirty="0"/>
              <a:t>függvény adja vissza. 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518ECF3-2693-6428-E267-37CFD0C971A8}"/>
              </a:ext>
            </a:extLst>
          </p:cNvPr>
          <p:cNvSpPr txBox="1"/>
          <p:nvPr/>
        </p:nvSpPr>
        <p:spPr>
          <a:xfrm>
            <a:off x="527383" y="4206419"/>
            <a:ext cx="11137235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800" dirty="0">
                <a:solidFill>
                  <a:srgbClr val="D7BA7D"/>
                </a:solidFill>
                <a:latin typeface="Consolas" panose="020B0609020204030204" pitchFamily="49" charset="0"/>
              </a:rPr>
              <a:t>a::after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800" dirty="0">
                <a:solidFill>
                  <a:srgbClr val="CE9178"/>
                </a:solidFill>
                <a:latin typeface="Consolas" panose="020B0609020204030204" pitchFamily="49" charset="0"/>
              </a:rPr>
              <a:t>" ("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attr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hu-HU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hu-HU" sz="2800" dirty="0">
                <a:solidFill>
                  <a:srgbClr val="CE9178"/>
                </a:solidFill>
                <a:latin typeface="Consolas" panose="020B0609020204030204" pitchFamily="49" charset="0"/>
              </a:rPr>
              <a:t>")"</a:t>
            </a: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  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/* A link szövege mögé generáljuk a </a:t>
            </a:r>
            <a:r>
              <a:rPr lang="hu-HU" sz="2800" dirty="0" err="1">
                <a:solidFill>
                  <a:srgbClr val="6A9955"/>
                </a:solidFill>
                <a:latin typeface="Consolas" panose="020B0609020204030204" pitchFamily="49" charset="0"/>
              </a:rPr>
              <a:t>href</a:t>
            </a:r>
            <a:r>
              <a:rPr lang="hu-HU" sz="2800" dirty="0">
                <a:solidFill>
                  <a:srgbClr val="6A9955"/>
                </a:solidFill>
                <a:latin typeface="Consolas" panose="020B0609020204030204" pitchFamily="49" charset="0"/>
              </a:rPr>
              <a:t> paraméter tartalmát */</a:t>
            </a:r>
            <a:endParaRPr lang="hu-HU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sz="2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071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5BCC5DD-ED77-C18E-3081-A20F4E01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carousel</a:t>
            </a:r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8BAC81A-B328-B604-F609-6D57DC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E14EA9-9229-2937-58B9-417F6D7A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113</a:t>
            </a:fld>
            <a:endParaRPr lang="hu-HU"/>
          </a:p>
        </p:txBody>
      </p:sp>
      <p:pic>
        <p:nvPicPr>
          <p:cNvPr id="6146" name="Picture 2" descr="Free carousel transport fun illustration">
            <a:extLst>
              <a:ext uri="{FF2B5EF4-FFF2-40B4-BE49-F238E27FC236}">
                <a16:creationId xmlns:a16="http://schemas.microsoft.com/office/drawing/2014/main" id="{DA2CEA0C-913D-0816-3820-80B5E342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09" y="2598270"/>
            <a:ext cx="5139891" cy="385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818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7A1866-C8EC-86B6-3B54-A38A59C8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carousel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614E5C-22B3-B132-346F-B66F06897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200" dirty="0"/>
              <a:t>A </a:t>
            </a:r>
            <a:r>
              <a:rPr lang="hu-HU" sz="3200" dirty="0" err="1"/>
              <a:t>Carousel</a:t>
            </a:r>
            <a:r>
              <a:rPr lang="hu-HU" sz="3200" dirty="0"/>
              <a:t> megjelenítéséhez szükséges HTML és CSS kódot a </a:t>
            </a:r>
            <a:r>
              <a:rPr lang="hu-HU" sz="3200" dirty="0" err="1"/>
              <a:t>ChatGPT</a:t>
            </a:r>
            <a:r>
              <a:rPr lang="hu-HU" sz="3200" dirty="0"/>
              <a:t> állította elő.</a:t>
            </a:r>
          </a:p>
          <a:p>
            <a:r>
              <a:rPr lang="hu-HU" sz="3200" dirty="0"/>
              <a:t>Az </a:t>
            </a:r>
            <a:r>
              <a:rPr lang="hu-HU" sz="3200" dirty="0">
                <a:solidFill>
                  <a:srgbClr val="7030A0"/>
                </a:solidFill>
                <a:latin typeface="Consolas" panose="020B0609020204030204" pitchFamily="49" charset="0"/>
              </a:rPr>
              <a:t>index.html </a:t>
            </a:r>
            <a:r>
              <a:rPr lang="hu-HU" sz="3200" dirty="0"/>
              <a:t>oldalra már be van illesztve a komponens, de a képernyőről el van tüntetve. </a:t>
            </a:r>
          </a:p>
          <a:p>
            <a:endParaRPr lang="hu-HU" sz="32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6C3A24F-A59D-F41E-A0AC-1A59E2EA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114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810AD56-1F81-57FB-A89A-C88416BE207F}"/>
              </a:ext>
            </a:extLst>
          </p:cNvPr>
          <p:cNvSpPr txBox="1"/>
          <p:nvPr/>
        </p:nvSpPr>
        <p:spPr>
          <a:xfrm>
            <a:off x="763459" y="3467100"/>
            <a:ext cx="11137235" cy="304698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</a:p>
          <a:p>
            <a:r>
              <a:rPr lang="hu-HU" sz="3200" dirty="0"/>
              <a:t>Keresd meg a </a:t>
            </a:r>
            <a:r>
              <a:rPr lang="hu-HU" sz="32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carousel</a:t>
            </a:r>
            <a:r>
              <a:rPr lang="hu-HU" sz="3200" dirty="0"/>
              <a:t> osztályú </a:t>
            </a:r>
            <a:r>
              <a:rPr lang="hu-HU" sz="3200" b="1" dirty="0">
                <a:solidFill>
                  <a:srgbClr val="FF00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div</a:t>
            </a:r>
            <a:r>
              <a:rPr lang="hu-HU" sz="3200" dirty="0"/>
              <a:t> elemet, és töröld ki a </a:t>
            </a:r>
            <a:r>
              <a:rPr lang="hu-HU" sz="3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style</a:t>
            </a:r>
            <a:r>
              <a:rPr lang="hu-HU" sz="3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hu-HU" sz="3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hu-HU" sz="32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display:none</a:t>
            </a:r>
            <a:r>
              <a:rPr lang="hu-HU" sz="3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hu-HU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3200" dirty="0"/>
              <a:t>paramétert, hogy megjelenjen a komponens. </a:t>
            </a:r>
          </a:p>
          <a:p>
            <a:r>
              <a:rPr lang="hu-HU" sz="3200" dirty="0"/>
              <a:t>Milyen HTML elemekből épül fel a komponens? Mi az ami megjelenik a képernyőn és mi az ami nem?</a:t>
            </a:r>
          </a:p>
        </p:txBody>
      </p:sp>
    </p:spTree>
    <p:extLst>
      <p:ext uri="{BB962C8B-B14F-4D97-AF65-F5344CB8AC3E}">
        <p14:creationId xmlns:p14="http://schemas.microsoft.com/office/powerpoint/2010/main" val="34818928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5293-CDC0-F677-777B-E5EAAB06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64B6732C-2985-ECDF-18BE-BB037306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navigáció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DEE59FD1-154D-5DCA-32C3-5A8A5C953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279670B-6335-C1DB-542A-75B244CE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115</a:t>
            </a:fld>
            <a:endParaRPr lang="hu-HU"/>
          </a:p>
        </p:txBody>
      </p:sp>
      <p:pic>
        <p:nvPicPr>
          <p:cNvPr id="7170" name="Picture 2" descr="Free compass navigation direction illustration">
            <a:extLst>
              <a:ext uri="{FF2B5EF4-FFF2-40B4-BE49-F238E27FC236}">
                <a16:creationId xmlns:a16="http://schemas.microsoft.com/office/drawing/2014/main" id="{57D9608D-CA8D-14E1-1F58-F66AD4DD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4" y="1829974"/>
            <a:ext cx="3652064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503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C94FF-5B66-227F-7058-493850B07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0270F5-EBD0-20CC-CC56-2AF998DD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Navigáció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DEB507-14F2-801F-CA64-EA51CF70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1" y="1103314"/>
            <a:ext cx="11129962" cy="1192212"/>
          </a:xfrm>
        </p:spPr>
        <p:txBody>
          <a:bodyPr/>
          <a:lstStyle/>
          <a:p>
            <a:r>
              <a:rPr lang="hu-HU" dirty="0"/>
              <a:t>A reszponzív menü megjelenítéséhez szükséges HTML és CSS kódot a </a:t>
            </a:r>
            <a:r>
              <a:rPr lang="hu-HU" dirty="0" err="1"/>
              <a:t>ChatGPT</a:t>
            </a:r>
            <a:r>
              <a:rPr lang="hu-HU" dirty="0"/>
              <a:t> állította elő.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B17E487-ED20-5F08-7F0A-49AD2D7F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116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27721ED-9A0A-DA7E-BF5A-3B7EE2F54682}"/>
              </a:ext>
            </a:extLst>
          </p:cNvPr>
          <p:cNvSpPr txBox="1"/>
          <p:nvPr/>
        </p:nvSpPr>
        <p:spPr>
          <a:xfrm>
            <a:off x="885825" y="5219796"/>
            <a:ext cx="10944225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A HTML kódban megjegyzésben van a kód. Távolítsuk el a megjegyzést, és töröljük ki a régi menüt.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8BAC3FA-1DBC-3F86-1158-A989B670E69D}"/>
              </a:ext>
            </a:extLst>
          </p:cNvPr>
          <p:cNvSpPr txBox="1"/>
          <p:nvPr/>
        </p:nvSpPr>
        <p:spPr>
          <a:xfrm>
            <a:off x="885825" y="2291364"/>
            <a:ext cx="1094422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menu-toggle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menu-toggle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"hamburger"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&amp;#9776;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Kezdőlap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"urlap.html"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Űrlap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9916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A8311-6FC3-10BE-F41D-64A06699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F3DEB5-D5D6-BD28-E475-E16DC226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Navigáció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8B4576-EF9D-EEE4-A5E6-520A2C5F3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1" y="1103314"/>
            <a:ext cx="11129962" cy="1192212"/>
          </a:xfrm>
        </p:spPr>
        <p:txBody>
          <a:bodyPr/>
          <a:lstStyle/>
          <a:p>
            <a:r>
              <a:rPr lang="hu-HU" dirty="0"/>
              <a:t>A reszponzív menü megjelenítéséhez szükséges HTML és CSS kódot a </a:t>
            </a:r>
            <a:r>
              <a:rPr lang="hu-HU" dirty="0" err="1"/>
              <a:t>ChatGPT</a:t>
            </a:r>
            <a:r>
              <a:rPr lang="hu-HU" dirty="0"/>
              <a:t> állította elő.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21FEB64-514E-BE87-350A-E57817F5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117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3E0C9F9-0D61-759C-7128-1D9C857C7942}"/>
              </a:ext>
            </a:extLst>
          </p:cNvPr>
          <p:cNvSpPr txBox="1"/>
          <p:nvPr/>
        </p:nvSpPr>
        <p:spPr>
          <a:xfrm>
            <a:off x="885825" y="5219796"/>
            <a:ext cx="10944225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Az </a:t>
            </a:r>
            <a:r>
              <a:rPr lang="hu-HU" sz="280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active</a:t>
            </a:r>
            <a:r>
              <a:rPr lang="hu-HU" sz="2800" dirty="0"/>
              <a:t> osztállyal azt jelöljük, hogy a menüben éppen melyik oldalon tartózkodunk. Oldjuk meg, hogy az Űrlap oldalra is </a:t>
            </a:r>
            <a:r>
              <a:rPr lang="hu-HU" sz="2800" dirty="0" err="1"/>
              <a:t>rákerüjön</a:t>
            </a:r>
            <a:r>
              <a:rPr lang="hu-HU" sz="2800" dirty="0"/>
              <a:t> a menü és az Űrlap link legyen az aktív.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85D59C7-7118-4CBF-DE22-8473F3A866CE}"/>
              </a:ext>
            </a:extLst>
          </p:cNvPr>
          <p:cNvSpPr txBox="1"/>
          <p:nvPr/>
        </p:nvSpPr>
        <p:spPr>
          <a:xfrm>
            <a:off x="885825" y="2291364"/>
            <a:ext cx="10944225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menu-toggle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menu-toggle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"hamburger"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&amp;#9776;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"index.html"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Kezdőlap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"urlap.html"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Űrlap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4389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3B0754-F470-ED6F-F37F-49C7F389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Blokkok elkerülése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838039-84EB-AEDA-9D62-733F861E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4"/>
            <a:ext cx="11137235" cy="2510744"/>
          </a:xfrm>
        </p:spPr>
        <p:txBody>
          <a:bodyPr/>
          <a:lstStyle/>
          <a:p>
            <a:r>
              <a:rPr lang="hu-HU" sz="3200" dirty="0"/>
              <a:t>A „</a:t>
            </a:r>
            <a:r>
              <a:rPr lang="hu-HU" sz="3200" i="1" dirty="0"/>
              <a:t>Blokkok elkerülése</a:t>
            </a:r>
            <a:r>
              <a:rPr lang="hu-HU" sz="3200" dirty="0"/>
              <a:t>” akadálymentességi feltétel teljesítéséhez szükséges blokk már el lett helyezve a HTML kódban.</a:t>
            </a:r>
          </a:p>
          <a:p>
            <a:r>
              <a:rPr lang="hu-HU" sz="3200" dirty="0"/>
              <a:t>A </a:t>
            </a:r>
            <a:r>
              <a:rPr lang="hu-HU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hu-HU" sz="3200" dirty="0"/>
              <a:t> elem a </a:t>
            </a:r>
            <a:r>
              <a:rPr lang="pt-BR" sz="32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skiptocontent</a:t>
            </a:r>
            <a:r>
              <a:rPr lang="hu-HU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 dirty="0"/>
              <a:t>egyedi azonosítót kapta.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8BF9A9-C8C4-3984-A7F3-4FD06FE0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C21C3B0-94CF-7318-13D0-503F58FC1968}"/>
              </a:ext>
            </a:extLst>
          </p:cNvPr>
          <p:cNvSpPr txBox="1"/>
          <p:nvPr/>
        </p:nvSpPr>
        <p:spPr>
          <a:xfrm>
            <a:off x="730249" y="3217741"/>
            <a:ext cx="10450286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"skiptocontent"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Ugrás a tartalomra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pt-B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"#tartalom"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Ugrás a tartalomra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endParaRPr lang="hu-HU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pt-B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398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C9777-3A6E-5572-FD79-8149AE2D1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1A4DF7-73A2-500E-A668-8A9F8EE3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Blokkok elkerülése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472EDDD-04FA-3658-38D4-8315C2D6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119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ED07CB1-78D3-9B5D-9D93-037529668934}"/>
              </a:ext>
            </a:extLst>
          </p:cNvPr>
          <p:cNvSpPr txBox="1"/>
          <p:nvPr/>
        </p:nvSpPr>
        <p:spPr>
          <a:xfrm>
            <a:off x="527383" y="997742"/>
            <a:ext cx="10944225" cy="18158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A </a:t>
            </a:r>
            <a:r>
              <a:rPr lang="hu-HU" sz="2800" dirty="0">
                <a:latin typeface="Consolas" panose="020B0609020204030204" pitchFamily="49" charset="0"/>
              </a:rPr>
              <a:t>navigacio.css </a:t>
            </a:r>
            <a:r>
              <a:rPr lang="hu-HU" sz="2800" dirty="0"/>
              <a:t>állomány elején adjuk meg a megfelelő szabályokat! A </a:t>
            </a:r>
            <a:r>
              <a:rPr lang="hu-HU" sz="24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skiptocontent</a:t>
            </a:r>
            <a:r>
              <a:rPr lang="hu-HU" sz="2800" dirty="0"/>
              <a:t> azonosítójú elem tartalma legyen elrejtve a képernyőről, de a képernyőolvasó programokból NE! Használjuk az alábbi beállítást!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F2AC52C-B565-4877-1DF5-9E0F8AF19101}"/>
              </a:ext>
            </a:extLst>
          </p:cNvPr>
          <p:cNvSpPr txBox="1"/>
          <p:nvPr/>
        </p:nvSpPr>
        <p:spPr>
          <a:xfrm>
            <a:off x="527383" y="2847995"/>
            <a:ext cx="10944225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#skiptocontent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elhelyezési módjának meghatározása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-10000px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távolsága a szülőelem bal szélétől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távolsága a szülőelem </a:t>
            </a:r>
            <a:r>
              <a:rPr lang="hu-H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tetejétől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szélességének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magasságának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túlcsorduló tartalmát elrejti, nem lesz görgethető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309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06E8B-DE5C-5C33-422D-C5D5FAF21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03F505-12CD-D935-29B5-7A680377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</a:t>
            </a:r>
            <a:r>
              <a:rPr lang="hu-HU" dirty="0" err="1"/>
              <a:t>Flexbox</a:t>
            </a:r>
            <a:r>
              <a:rPr lang="hu-HU" dirty="0"/>
              <a:t> szerkezete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7D3720-8B07-FAB8-E17B-1625DC75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12</a:t>
            </a:fld>
            <a:endParaRPr lang="hu-HU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5EA44A72-8AAD-2523-DECB-FE8F45C5DC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383" y="1067827"/>
            <a:ext cx="6625830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None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Szülőelem (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Flex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Container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endParaRPr kumimoji="0" lang="hu-HU" altLang="hu-H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1500" indent="-342900">
              <a:spcBef>
                <a:spcPct val="0"/>
              </a:spcBef>
              <a:spcAft>
                <a:spcPts val="1200"/>
              </a:spcAft>
              <a:buClrTx/>
            </a:pP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Az a doboz, amelyben a rugalmas elemek elhelyezkednek.</a:t>
            </a:r>
          </a:p>
          <a:p>
            <a:pPr marL="571500" indent="-342900">
              <a:spcBef>
                <a:spcPct val="0"/>
              </a:spcBef>
              <a:spcAft>
                <a:spcPts val="1200"/>
              </a:spcAft>
              <a:buClrTx/>
            </a:pPr>
            <a:r>
              <a:rPr kumimoji="0" lang="hu-HU" altLang="hu-HU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CSS tulajdonság: </a:t>
            </a:r>
            <a:br>
              <a:rPr kumimoji="0" lang="hu-HU" altLang="hu-HU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hu-HU" sz="3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hu-HU" sz="3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32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flex</a:t>
            </a:r>
            <a:endParaRPr kumimoji="0" lang="hu-HU" altLang="hu-H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00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None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Gyermekelemek (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Flex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Items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endParaRPr kumimoji="0" lang="hu-HU" altLang="hu-H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1500" indent="-342900">
              <a:spcBef>
                <a:spcPct val="0"/>
              </a:spcBef>
              <a:spcAft>
                <a:spcPts val="1200"/>
              </a:spcAft>
              <a:buClrTx/>
            </a:pP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hu-HU" altLang="hu-HU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flex</a:t>
            </a: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konténeren belül lévő elemek, amelyeket a </a:t>
            </a:r>
            <a:r>
              <a:rPr kumimoji="0" lang="hu-HU" altLang="hu-HU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Flexbox</a:t>
            </a: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szabályoz.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hu-HU" altLang="hu-H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50547FB-D896-CD5C-401E-E1D58B5E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813" y="1562995"/>
            <a:ext cx="4800601" cy="190423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9790A45-EA88-0BAA-1AFC-B8AF89CBF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13" y="3962400"/>
            <a:ext cx="4800600" cy="190423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37B6517-83BD-4752-B787-AC84DB466AD2}"/>
              </a:ext>
            </a:extLst>
          </p:cNvPr>
          <p:cNvSpPr txBox="1"/>
          <p:nvPr/>
        </p:nvSpPr>
        <p:spPr>
          <a:xfrm>
            <a:off x="47625" y="65275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5"/>
              </a:rPr>
              <a:t>https://css-tricks.com/snippets/css/a-guide-to-flexbox/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336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5FA99-7D62-7F23-6389-CB5D86FA9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9C015F-6D84-3F4F-F5D2-B2B3F1AC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Blokkok elkerülése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F32007-519B-8233-5EA2-4AFFD1BE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120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F0889C0-E275-DA86-3363-631892C50D75}"/>
              </a:ext>
            </a:extLst>
          </p:cNvPr>
          <p:cNvSpPr txBox="1"/>
          <p:nvPr/>
        </p:nvSpPr>
        <p:spPr>
          <a:xfrm>
            <a:off x="527383" y="997742"/>
            <a:ext cx="10944225" cy="18158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Amennyiben a </a:t>
            </a:r>
            <a:r>
              <a:rPr lang="hu-HU" sz="28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skiptocontent</a:t>
            </a:r>
            <a:r>
              <a:rPr lang="hu-HU" sz="2800" dirty="0"/>
              <a:t> azonosítójú elemben lévő link fókuszba kerül, akkor jelenjen meg a képernyőn! Ekkor a pozícionálását vissza lehet állítani az alapértelmezett, statikus értékre (</a:t>
            </a:r>
            <a:r>
              <a:rPr lang="hu-HU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position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static</a:t>
            </a:r>
            <a:r>
              <a:rPr lang="hu-HU" sz="2800" dirty="0"/>
              <a:t>) és a szélességét, magasságát is vissza kell állítani.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3CCDE71-1136-A056-17BE-FF79F8D6C23C}"/>
              </a:ext>
            </a:extLst>
          </p:cNvPr>
          <p:cNvSpPr txBox="1"/>
          <p:nvPr/>
        </p:nvSpPr>
        <p:spPr>
          <a:xfrm>
            <a:off x="527382" y="3061832"/>
            <a:ext cx="10944225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#skiptocontent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a:focus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elhelyezési módjának meghatározása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szélességének meghatározása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magasságának meghatározása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667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D14B0-F8DD-E5B9-5D7F-E7E9F2A6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CEA72C-0BBE-5CEC-0B84-35BB016A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Önálló feladatok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5858741-A029-9974-B311-7CAD85ACD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EDBF6C7-8A95-82F1-39A7-6A00921C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121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81703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E173-655F-0F9C-990C-8B0E3213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BFC070-E465-82FB-B738-2B8A101867D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D424F6-5ED0-078E-4B29-E9C51632D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11129963" cy="5278437"/>
          </a:xfrm>
        </p:spPr>
        <p:txBody>
          <a:bodyPr/>
          <a:lstStyle/>
          <a:p>
            <a:r>
              <a:rPr lang="hu-HU" sz="3600" b="1" dirty="0"/>
              <a:t>1. feladat: </a:t>
            </a:r>
            <a:r>
              <a:rPr lang="hu-HU" sz="3600" dirty="0"/>
              <a:t>Módosítsd úgy a weboldalt, hogy a sötét módnak megfelelő stíluslapot a stílusváltó legördülő menü segítségével is ki lehessen választani!</a:t>
            </a:r>
          </a:p>
          <a:p>
            <a:r>
              <a:rPr lang="hu-HU" sz="3600" b="1" dirty="0"/>
              <a:t>2. feladat: </a:t>
            </a:r>
            <a:r>
              <a:rPr lang="hu-HU" sz="3600" dirty="0"/>
              <a:t>A jelenlegi arculat helyett készíts egy sajátot. Állítsd be saját színsémát, háttérképet. Formáld saját ízlésedre az oldalt. Állíts be egyedi betűtípusokat! </a:t>
            </a:r>
          </a:p>
          <a:p>
            <a:pPr lvl="1"/>
            <a:r>
              <a:rPr lang="hu-HU" sz="3200" dirty="0"/>
              <a:t>A </a:t>
            </a:r>
            <a:r>
              <a:rPr lang="hu-HU" sz="3200" dirty="0">
                <a:hlinkClick r:id="rId2"/>
              </a:rPr>
              <a:t>http://colormind.io/</a:t>
            </a:r>
            <a:r>
              <a:rPr lang="hu-HU" sz="3200" dirty="0"/>
              <a:t> oldalon találsz színsémákat, amelyekből kiindulhatsz.</a:t>
            </a:r>
          </a:p>
          <a:p>
            <a:pPr lvl="1"/>
            <a:r>
              <a:rPr lang="hu-HU" sz="3200" dirty="0"/>
              <a:t>A </a:t>
            </a:r>
            <a:r>
              <a:rPr lang="hu-HU" sz="3200" dirty="0">
                <a:hlinkClick r:id="rId3"/>
              </a:rPr>
              <a:t>https://fonts.google.com/</a:t>
            </a:r>
            <a:r>
              <a:rPr lang="hu-HU" sz="3200" dirty="0"/>
              <a:t> oldalon találsz egyedi betűtípusokat.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24DADF1-8B58-7EE0-4FEE-415BD6AB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38383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313C6D-AAF7-D284-47C5-68B27BB4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Megjegyzés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EFBA6F-4223-F7A7-0A30-57F54EFAD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600" dirty="0"/>
              <a:t>A közösen elkészített oldalt nem használhatod fel jelentős módosítás nélkül a saját honlapod elkészítése során.</a:t>
            </a:r>
          </a:p>
          <a:p>
            <a:r>
              <a:rPr lang="hu-HU" sz="3600" dirty="0"/>
              <a:t>Az oldal elkészítése során használt elveket viszont alkalmazhatod a saját munkádban is.</a:t>
            </a:r>
          </a:p>
          <a:p>
            <a:pPr lvl="1"/>
            <a:endParaRPr lang="hu-HU" sz="32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C12F29F-5114-4BBC-0CFC-9C13B88F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95607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089BD0-DD7E-4769-BF10-46270C6B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542" y="774383"/>
            <a:ext cx="9252693" cy="1645920"/>
          </a:xfrm>
        </p:spPr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96BF755-1664-499F-9A23-D760872F2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141" y="2426640"/>
            <a:ext cx="9221909" cy="1239894"/>
          </a:xfrm>
        </p:spPr>
        <p:txBody>
          <a:bodyPr rtlCol="0"/>
          <a:lstStyle/>
          <a:p>
            <a:endParaRPr lang="hu-HU" dirty="0"/>
          </a:p>
        </p:txBody>
      </p:sp>
      <p:sp>
        <p:nvSpPr>
          <p:cNvPr id="241668" name="Dia számának helye 3">
            <a:extLst>
              <a:ext uri="{FF2B5EF4-FFF2-40B4-BE49-F238E27FC236}">
                <a16:creationId xmlns:a16="http://schemas.microsoft.com/office/drawing/2014/main" id="{4039817B-4C61-4CB4-B53E-6FF5D2AFB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657013" y="6453188"/>
            <a:ext cx="487362" cy="365125"/>
          </a:xfrm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fld id="{1D79031B-DF09-4217-A2A1-21785728136E}" type="slidenum">
              <a:rPr lang="hu-HU" altLang="hu-HU" smtClean="0"/>
              <a:pPr/>
              <a:t>124</a:t>
            </a:fld>
            <a:endParaRPr lang="hu-HU" altLang="hu-HU"/>
          </a:p>
        </p:txBody>
      </p:sp>
    </p:spTree>
  </p:cSld>
  <p:clrMapOvr>
    <a:masterClrMapping/>
  </p:clrMapOvr>
  <p:transition spd="slow" advTm="5426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98547-E0DB-9E80-2226-BDA7A3E47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AFB391-1B2D-D20B-F4CC-5B876AC8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</a:t>
            </a:r>
            <a:r>
              <a:rPr lang="hu-HU" dirty="0" err="1"/>
              <a:t>Flexbox</a:t>
            </a:r>
            <a:r>
              <a:rPr lang="hu-HU" dirty="0"/>
              <a:t> szerkezete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5F7E5FA-548B-A875-E823-48501AE7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13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3D28FB0-58ED-F96B-CFD7-5CF034C897C0}"/>
              </a:ext>
            </a:extLst>
          </p:cNvPr>
          <p:cNvSpPr txBox="1"/>
          <p:nvPr/>
        </p:nvSpPr>
        <p:spPr>
          <a:xfrm>
            <a:off x="6867525" y="1003439"/>
            <a:ext cx="4797093" cy="45782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steelblue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1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2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3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C74EA71-A1B9-168E-96EF-9F7027CBA2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383" y="1067827"/>
            <a:ext cx="6625830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None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Szülőelem (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Flex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Container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endParaRPr kumimoji="0" lang="hu-HU" altLang="hu-H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1500" indent="-342900">
              <a:spcBef>
                <a:spcPct val="0"/>
              </a:spcBef>
              <a:spcAft>
                <a:spcPts val="1200"/>
              </a:spcAft>
              <a:buClrTx/>
            </a:pP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Az a doboz, amelyben a rugalmas elemek elhelyezkednek.</a:t>
            </a:r>
          </a:p>
          <a:p>
            <a:pPr marL="571500" indent="-342900">
              <a:spcBef>
                <a:spcPct val="0"/>
              </a:spcBef>
              <a:spcAft>
                <a:spcPts val="1200"/>
              </a:spcAft>
              <a:buClrTx/>
            </a:pPr>
            <a:r>
              <a:rPr kumimoji="0" lang="hu-HU" altLang="hu-HU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CSS tulajdonság: </a:t>
            </a:r>
            <a:br>
              <a:rPr kumimoji="0" lang="hu-HU" altLang="hu-HU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hu-HU" sz="3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hu-HU" sz="3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32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flex</a:t>
            </a:r>
            <a:endParaRPr kumimoji="0" lang="hu-HU" altLang="hu-H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00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None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Gyermekelemek (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Flex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Items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endParaRPr kumimoji="0" lang="hu-HU" altLang="hu-H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1500" indent="-342900">
              <a:spcBef>
                <a:spcPct val="0"/>
              </a:spcBef>
              <a:spcAft>
                <a:spcPts val="1200"/>
              </a:spcAft>
              <a:buClrTx/>
            </a:pP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</a:t>
            </a:r>
            <a:r>
              <a:rPr kumimoji="0" lang="hu-HU" altLang="hu-HU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flex</a:t>
            </a: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konténeren belül lévő elemek, amelyeket a </a:t>
            </a:r>
            <a:r>
              <a:rPr kumimoji="0" lang="hu-HU" altLang="hu-HU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Flexbox</a:t>
            </a:r>
            <a:r>
              <a:rPr kumimoji="0" lang="hu-HU" alt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szabályoz.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hu-HU" altLang="hu-H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D7B771B-643B-055C-07E2-6497E114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5" y="5646038"/>
            <a:ext cx="4789488" cy="94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5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3004-8CDF-D433-DFF2-46EE0495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8565A4-868F-688A-F89B-37FB9597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Főtengely és keresztirány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7B08F2-D802-7B11-F630-93B3EA97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14</a:t>
            </a:fld>
            <a:endParaRPr lang="hu-HU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93B7FA84-505D-E447-0440-B45E99BB36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4987" y="1183408"/>
            <a:ext cx="11122026" cy="169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tx1"/>
                </a:solidFill>
              </a:rPr>
              <a:t>Főtengely (Main </a:t>
            </a:r>
            <a:r>
              <a:rPr lang="hu-HU" sz="3200" b="1" dirty="0" err="1">
                <a:solidFill>
                  <a:schemeClr val="tx1"/>
                </a:solidFill>
              </a:rPr>
              <a:t>Axis</a:t>
            </a:r>
            <a:r>
              <a:rPr lang="hu-HU" sz="3200" b="1" dirty="0">
                <a:solidFill>
                  <a:schemeClr val="tx1"/>
                </a:solidFill>
              </a:rPr>
              <a:t>):</a:t>
            </a:r>
            <a:r>
              <a:rPr lang="hu-HU" sz="3200" dirty="0">
                <a:solidFill>
                  <a:schemeClr val="tx1"/>
                </a:solidFill>
              </a:rPr>
              <a:t> Az a vonal, amely mentén az elemek alapértelmezés szerint elhelyezkednek.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tx1"/>
                </a:solidFill>
              </a:rPr>
              <a:t>Keresztirány (</a:t>
            </a:r>
            <a:r>
              <a:rPr lang="hu-HU" sz="3200" b="1" dirty="0" err="1">
                <a:solidFill>
                  <a:schemeClr val="tx1"/>
                </a:solidFill>
              </a:rPr>
              <a:t>Cross</a:t>
            </a:r>
            <a:r>
              <a:rPr lang="hu-HU" sz="3200" b="1" dirty="0">
                <a:solidFill>
                  <a:schemeClr val="tx1"/>
                </a:solidFill>
              </a:rPr>
              <a:t> </a:t>
            </a:r>
            <a:r>
              <a:rPr lang="hu-HU" sz="3200" b="1" dirty="0" err="1">
                <a:solidFill>
                  <a:schemeClr val="tx1"/>
                </a:solidFill>
              </a:rPr>
              <a:t>Axis</a:t>
            </a:r>
            <a:r>
              <a:rPr lang="hu-HU" sz="3200" b="1" dirty="0">
                <a:solidFill>
                  <a:schemeClr val="tx1"/>
                </a:solidFill>
              </a:rPr>
              <a:t>):</a:t>
            </a:r>
            <a:r>
              <a:rPr lang="hu-HU" sz="3200" dirty="0">
                <a:solidFill>
                  <a:schemeClr val="tx1"/>
                </a:solidFill>
              </a:rPr>
              <a:t> A főtengelyre merőleges vonal.</a:t>
            </a:r>
          </a:p>
        </p:txBody>
      </p:sp>
      <p:pic>
        <p:nvPicPr>
          <p:cNvPr id="2052" name="Picture 4" descr="CSS Flexbox: A Complete Guide with Examples">
            <a:extLst>
              <a:ext uri="{FF2B5EF4-FFF2-40B4-BE49-F238E27FC236}">
                <a16:creationId xmlns:a16="http://schemas.microsoft.com/office/drawing/2014/main" id="{A8DB3D97-60A1-3685-74C9-C17793CB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3224458"/>
            <a:ext cx="8180162" cy="344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2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2F4BD-141D-5B18-FF19-8B34A951D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E45A0D-3399-E2CD-05E0-F3EFDC4B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</p:spPr>
        <p:txBody>
          <a:bodyPr>
            <a:normAutofit fontScale="90000"/>
          </a:bodyPr>
          <a:lstStyle/>
          <a:p>
            <a:r>
              <a:rPr lang="hu-HU" dirty="0"/>
              <a:t>Főtengely iránya (</a:t>
            </a:r>
            <a:r>
              <a:rPr lang="hu-HU" dirty="0" err="1"/>
              <a:t>flex-direction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B7DED76-DF3E-2F45-D826-509FD4FE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13" y="6453188"/>
            <a:ext cx="487362" cy="365125"/>
          </a:xfrm>
        </p:spPr>
        <p:txBody>
          <a:bodyPr/>
          <a:lstStyle/>
          <a:p>
            <a:fld id="{770C380C-C845-4963-A3FD-AC6F788C337B}" type="slidenum">
              <a:rPr lang="hu-HU" smtClean="0"/>
              <a:pPr/>
              <a:t>15</a:t>
            </a:fld>
            <a:endParaRPr lang="hu-HU"/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9F959BDE-57B9-3C19-437D-A705231D4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6054725" cy="527843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tx1"/>
                </a:solidFill>
              </a:rPr>
              <a:t>Főtengely (Main </a:t>
            </a:r>
            <a:r>
              <a:rPr lang="hu-HU" sz="3200" b="1" dirty="0" err="1">
                <a:solidFill>
                  <a:schemeClr val="tx1"/>
                </a:solidFill>
              </a:rPr>
              <a:t>Axis</a:t>
            </a:r>
            <a:r>
              <a:rPr lang="hu-HU" sz="3200" b="1" dirty="0">
                <a:solidFill>
                  <a:schemeClr val="tx1"/>
                </a:solidFill>
              </a:rPr>
              <a:t>) iránya </a:t>
            </a:r>
            <a:r>
              <a:rPr lang="hu-HU" sz="3200" dirty="0">
                <a:solidFill>
                  <a:schemeClr val="tx1"/>
                </a:solidFill>
              </a:rPr>
              <a:t>(</a:t>
            </a:r>
            <a:r>
              <a:rPr lang="hu-HU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hu-HU" sz="3200" dirty="0">
                <a:solidFill>
                  <a:schemeClr val="tx1"/>
                </a:solidFill>
              </a:rPr>
              <a:t>): </a:t>
            </a:r>
          </a:p>
          <a:p>
            <a:pPr lvl="1"/>
            <a:r>
              <a:rPr lang="hu-HU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row</a:t>
            </a:r>
            <a:r>
              <a:rPr lang="hu-HU" sz="2800" dirty="0">
                <a:solidFill>
                  <a:schemeClr val="tx1"/>
                </a:solidFill>
              </a:rPr>
              <a:t> (Alapértelmezett): Balról jobbra rendezi az elemeket.</a:t>
            </a:r>
          </a:p>
          <a:p>
            <a:pPr lvl="1"/>
            <a:r>
              <a:rPr lang="hu-HU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column</a:t>
            </a:r>
            <a:r>
              <a:rPr lang="hu-HU" sz="2800" dirty="0">
                <a:solidFill>
                  <a:schemeClr val="tx1"/>
                </a:solidFill>
              </a:rPr>
              <a:t>: Fentről lefelé rendezi az elemeket.</a:t>
            </a:r>
          </a:p>
          <a:p>
            <a:pPr lvl="1"/>
            <a:r>
              <a:rPr lang="hu-HU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row-reverse</a:t>
            </a:r>
            <a:r>
              <a:rPr lang="hu-HU" sz="2800" dirty="0">
                <a:solidFill>
                  <a:schemeClr val="tx1"/>
                </a:solidFill>
              </a:rPr>
              <a:t>: Jobbról balra rendezi az elemeket.</a:t>
            </a:r>
          </a:p>
          <a:p>
            <a:pPr lvl="1"/>
            <a:r>
              <a:rPr lang="hu-HU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column-reverse</a:t>
            </a:r>
            <a:r>
              <a:rPr lang="hu-HU" sz="2800" dirty="0">
                <a:solidFill>
                  <a:schemeClr val="tx1"/>
                </a:solidFill>
              </a:rPr>
              <a:t>: Lentről felfelé rendezi az elemeket.</a:t>
            </a: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CD123DBE-465B-6D95-0A01-63A6972C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1103313"/>
            <a:ext cx="5083175" cy="50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3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ACB71-D67D-FB85-1017-0FABC12F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E3792D-9664-377C-8896-B294720A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Főtengely irányának beállítása (</a:t>
            </a:r>
            <a:r>
              <a:rPr lang="hu-HU" dirty="0" err="1"/>
              <a:t>flex-direction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ACBAFE4-18CF-A3B0-E11D-60A1981F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16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D71972D3-E94A-6145-9985-19F21411CDE7}"/>
              </a:ext>
            </a:extLst>
          </p:cNvPr>
          <p:cNvSpPr txBox="1"/>
          <p:nvPr/>
        </p:nvSpPr>
        <p:spPr>
          <a:xfrm>
            <a:off x="6867525" y="1146707"/>
            <a:ext cx="4797093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		    </a:t>
            </a:r>
            <a:r>
              <a:rPr lang="hu-HU" sz="1600" b="0" dirty="0" err="1">
                <a:solidFill>
                  <a:srgbClr val="9CDCFE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flex-direction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row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; </a:t>
            </a:r>
            <a:endParaRPr lang="hu-HU" sz="1600" b="0" dirty="0">
              <a:solidFill>
                <a:srgbClr val="CCCCCC"/>
              </a:solidFill>
              <a:effectLst/>
              <a:highlight>
                <a:srgbClr val="7030A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steelblue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1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2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3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3F9068-95FF-E2AE-E01A-9CAD364E7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4" y="4568215"/>
            <a:ext cx="6115818" cy="1205761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36F1E6E0-8933-B366-6752-E13493943FAE}"/>
              </a:ext>
            </a:extLst>
          </p:cNvPr>
          <p:cNvSpPr txBox="1"/>
          <p:nvPr/>
        </p:nvSpPr>
        <p:spPr>
          <a:xfrm>
            <a:off x="527382" y="3935165"/>
            <a:ext cx="6096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row-reverse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endParaRPr lang="hu-HU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674611DA-6CAA-9CC2-2892-0CBFD46A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2" y="1708373"/>
            <a:ext cx="6115817" cy="1215802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F6DF3484-B1CD-29C7-DA0C-8CFE86E1FE5A}"/>
              </a:ext>
            </a:extLst>
          </p:cNvPr>
          <p:cNvSpPr txBox="1"/>
          <p:nvPr/>
        </p:nvSpPr>
        <p:spPr>
          <a:xfrm>
            <a:off x="527382" y="1143393"/>
            <a:ext cx="6096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endParaRPr lang="hu-HU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6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5994B-238A-7E75-34E5-4B79B2AC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CE14DC-EE4E-C53D-045D-CFA52DAC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Főtengely irányának beállítása (</a:t>
            </a:r>
            <a:r>
              <a:rPr lang="hu-HU" dirty="0" err="1"/>
              <a:t>flex-direction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23CB64A-6E53-E145-8899-63F4F632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17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D9D3AE2C-C6F1-1359-0DCA-829AA093B5E4}"/>
              </a:ext>
            </a:extLst>
          </p:cNvPr>
          <p:cNvSpPr txBox="1"/>
          <p:nvPr/>
        </p:nvSpPr>
        <p:spPr>
          <a:xfrm>
            <a:off x="6859920" y="1143393"/>
            <a:ext cx="4797093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		    </a:t>
            </a:r>
            <a:r>
              <a:rPr lang="hu-HU" sz="1600" b="0" dirty="0" err="1">
                <a:solidFill>
                  <a:srgbClr val="9CDCFE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flex-direction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: </a:t>
            </a:r>
            <a:r>
              <a:rPr lang="hu-HU" sz="1600" dirty="0" err="1">
                <a:solidFill>
                  <a:srgbClr val="CE9178"/>
                </a:solidFill>
                <a:highlight>
                  <a:srgbClr val="7030A0"/>
                </a:highlight>
                <a:latin typeface="Consolas" panose="020B0609020204030204" pitchFamily="49" charset="0"/>
              </a:rPr>
              <a:t>column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; </a:t>
            </a:r>
            <a:endParaRPr lang="hu-HU" sz="1600" b="0" dirty="0">
              <a:solidFill>
                <a:srgbClr val="CCCCCC"/>
              </a:solidFill>
              <a:effectLst/>
              <a:highlight>
                <a:srgbClr val="7030A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steelblue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1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2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3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181368E-523B-6D8D-B03C-7478500F24FF}"/>
              </a:ext>
            </a:extLst>
          </p:cNvPr>
          <p:cNvSpPr txBox="1"/>
          <p:nvPr/>
        </p:nvSpPr>
        <p:spPr>
          <a:xfrm>
            <a:off x="527382" y="3935165"/>
            <a:ext cx="545431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hu-HU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column-reverse</a:t>
            </a:r>
            <a:r>
              <a:rPr lang="hu-HU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C87A7D0-4540-FFAD-EE4A-8D989C55E9DA}"/>
              </a:ext>
            </a:extLst>
          </p:cNvPr>
          <p:cNvSpPr txBox="1"/>
          <p:nvPr/>
        </p:nvSpPr>
        <p:spPr>
          <a:xfrm>
            <a:off x="527382" y="1143393"/>
            <a:ext cx="545431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hu-HU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hu-HU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1C48303-AC88-4059-C203-41AF7DDE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2" y="1629671"/>
            <a:ext cx="4686300" cy="22193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933D30F-5E6B-CAAB-FD4B-88084883E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2" y="4526662"/>
            <a:ext cx="46863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1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DE9BA9-AD64-86A0-9177-12EFD0FF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Igazítás a főtengelyen (</a:t>
            </a:r>
            <a:r>
              <a:rPr lang="hu-HU" dirty="0" err="1"/>
              <a:t>justify-content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BEBBFB-6544-1974-0A92-660A75699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7635875" cy="5278437"/>
          </a:xfrm>
        </p:spPr>
        <p:txBody>
          <a:bodyPr/>
          <a:lstStyle/>
          <a:p>
            <a:pPr marL="0" indent="0">
              <a:buNone/>
            </a:pPr>
            <a:r>
              <a:rPr 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hu-HU" sz="2400" dirty="0"/>
              <a:t> értéke:</a:t>
            </a:r>
            <a:endParaRPr lang="hu-HU" sz="24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flex</a:t>
            </a:r>
            <a:r>
              <a:rPr lang="hu-HU" sz="2400" dirty="0">
                <a:solidFill>
                  <a:srgbClr val="7030A0"/>
                </a:solidFill>
                <a:latin typeface="Consolas" panose="020B0609020204030204" pitchFamily="49" charset="0"/>
              </a:rPr>
              <a:t>-start</a:t>
            </a:r>
            <a:r>
              <a:rPr lang="hu-HU" sz="2400" dirty="0"/>
              <a:t>: Az elemek balra igazodnak, nincs köztes térköz. (alapértelmezett).</a:t>
            </a:r>
          </a:p>
          <a:p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flex</a:t>
            </a:r>
            <a:r>
              <a:rPr lang="hu-HU" sz="2400" dirty="0">
                <a:solidFill>
                  <a:srgbClr val="7030A0"/>
                </a:solidFill>
                <a:latin typeface="Consolas" panose="020B0609020204030204" pitchFamily="49" charset="0"/>
              </a:rPr>
              <a:t>-end</a:t>
            </a:r>
            <a:r>
              <a:rPr lang="hu-HU" sz="2400" dirty="0"/>
              <a:t>: Az elemek jobbra igazodnak.</a:t>
            </a:r>
          </a:p>
          <a:p>
            <a:r>
              <a:rPr lang="hu-HU" sz="2400" dirty="0">
                <a:solidFill>
                  <a:srgbClr val="7030A0"/>
                </a:solidFill>
                <a:latin typeface="Consolas" panose="020B0609020204030204" pitchFamily="49" charset="0"/>
              </a:rPr>
              <a:t>center</a:t>
            </a:r>
            <a:r>
              <a:rPr lang="hu-HU" sz="2400" dirty="0"/>
              <a:t>: Az elemek középre kerülnek, köztes térköz nélkül.</a:t>
            </a:r>
          </a:p>
          <a:p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space-between</a:t>
            </a:r>
            <a:r>
              <a:rPr lang="hu-HU" sz="2400" dirty="0"/>
              <a:t>: Az elemek között egyenlő térköz van, de a széleken nincs térköz.</a:t>
            </a:r>
          </a:p>
          <a:p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space-around</a:t>
            </a:r>
            <a:r>
              <a:rPr lang="hu-HU" sz="2400" dirty="0"/>
              <a:t>: Az elemek körül azonos térköz van, de a széleken feleakkora térköz marad. </a:t>
            </a:r>
          </a:p>
          <a:p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space-evenly</a:t>
            </a:r>
            <a:r>
              <a:rPr lang="hu-HU" sz="2400" dirty="0"/>
              <a:t>: Minden térköz egyforma, beleértve a szélek és az elemek közötti távolságot is.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F9E76D2-1DCC-3E0C-C2AC-BA59021A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24543A2D-C289-14FF-C42B-1BF17390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20" y="1134593"/>
            <a:ext cx="3359693" cy="53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83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3C1B-C86B-C640-0652-2FCD237C5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F9C88D-B615-F194-214E-3D9D027B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Főtengely irányának beállítása (</a:t>
            </a:r>
            <a:r>
              <a:rPr lang="hu-HU" dirty="0" err="1"/>
              <a:t>flex-direction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9870AFD-B595-D319-66A9-A21CBCC4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19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1D082CF-EC05-D308-A0EE-BAAADEA9E5E8}"/>
              </a:ext>
            </a:extLst>
          </p:cNvPr>
          <p:cNvSpPr txBox="1"/>
          <p:nvPr/>
        </p:nvSpPr>
        <p:spPr>
          <a:xfrm>
            <a:off x="6867525" y="1146707"/>
            <a:ext cx="4797093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   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hu-HU" sz="1600" b="0" dirty="0" err="1">
                <a:solidFill>
                  <a:srgbClr val="9CDCFE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justify-content</a:t>
            </a:r>
            <a:r>
              <a:rPr lang="hu-HU" sz="1600" b="0" dirty="0" err="1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:</a:t>
            </a:r>
            <a:r>
              <a:rPr lang="hu-HU" sz="1600" b="0" dirty="0" err="1">
                <a:solidFill>
                  <a:srgbClr val="CE9178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space-evenly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highlight>
                <a:srgbClr val="7030A0"/>
              </a:highlight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steelblue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1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2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3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E008878-2326-27AD-6A9D-86FE9B3DB7E4}"/>
              </a:ext>
            </a:extLst>
          </p:cNvPr>
          <p:cNvSpPr txBox="1"/>
          <p:nvPr/>
        </p:nvSpPr>
        <p:spPr>
          <a:xfrm>
            <a:off x="527382" y="1143393"/>
            <a:ext cx="6096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hu-HU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space-evenly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216850C-21ED-3608-35A7-EFB556F20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3" y="1905538"/>
            <a:ext cx="6156225" cy="110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4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9AD32D-6BDB-400D-9238-0802618D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Miről lesz szó?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EEC6F3-8751-4DD2-A63E-5F5DC103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Ebben a tananyagban megismerheted a következőket: </a:t>
            </a:r>
          </a:p>
          <a:p>
            <a:pPr eaLnBrk="1" fontAlgn="auto" hangingPunct="1"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Hogyan lehet adott médiatípusra importálni stíluslapot?</a:t>
            </a:r>
          </a:p>
          <a:p>
            <a:pPr eaLnBrk="1" fontAlgn="auto" hangingPunct="1"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Hogyan készíthetsz 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Flexbox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segítségével olyan rácsot, amelyet a 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Bootstrapben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használtunk?</a:t>
            </a:r>
          </a:p>
          <a:p>
            <a:pPr eaLnBrk="1" fontAlgn="auto" hangingPunct="1"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Hogyan teheted folyékonnyá a médiaelemeket?</a:t>
            </a:r>
          </a:p>
          <a:p>
            <a:pPr eaLnBrk="1" fontAlgn="auto" hangingPunct="1"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Hogyan alakíthatod ki az oldal </a:t>
            </a:r>
            <a:r>
              <a:rPr lang="hu-H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arculatát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pPr eaLnBrk="1" fontAlgn="auto" hangingPunct="1"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Hogyan állíthatod be a sötét módra vonatkozó stíluslapot?</a:t>
            </a:r>
          </a:p>
          <a:p>
            <a:pPr eaLnBrk="1" fontAlgn="auto" hangingPunct="1"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Hogyan optimalizálhatod a nyomtatási nézetet?</a:t>
            </a:r>
          </a:p>
          <a:p>
            <a:pPr eaLnBrk="1" fontAlgn="auto" hangingPunct="1"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Hogyan alakíthatod át a táblázatok megjelenését?</a:t>
            </a:r>
          </a:p>
          <a:p>
            <a:pPr eaLnBrk="1" fontAlgn="auto" hangingPunct="1">
              <a:spcAft>
                <a:spcPts val="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  <a:defRPr/>
            </a:pP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Milyen haladó CSS3 szelektorok segíthetik a munkádat?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/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268" name="Dia számának helye 3">
            <a:extLst>
              <a:ext uri="{FF2B5EF4-FFF2-40B4-BE49-F238E27FC236}">
                <a16:creationId xmlns:a16="http://schemas.microsoft.com/office/drawing/2014/main" id="{C73EE6B7-5715-4224-9268-28B0278AC3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2FC2713-29BF-431F-B648-05116A71C00A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1490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343FFD-983B-B716-FB90-9520855B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Többsoros elrendezés (</a:t>
            </a:r>
            <a:r>
              <a:rPr lang="hu-HU" dirty="0" err="1"/>
              <a:t>Flex-wrap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349150-101D-F0FC-A53F-2D22FA040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1" y="3401219"/>
            <a:ext cx="10760074" cy="3268142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hu-HU" dirty="0"/>
              <a:t> beállítja, hogy a </a:t>
            </a:r>
            <a:r>
              <a:rPr lang="hu-HU" dirty="0" err="1"/>
              <a:t>Flexbox</a:t>
            </a:r>
            <a:r>
              <a:rPr lang="hu-HU" dirty="0"/>
              <a:t> elemei egy vagy több sorba kerüljenek, ha nem férnek el egy sorban.</a:t>
            </a:r>
          </a:p>
          <a:p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nowrap</a:t>
            </a:r>
            <a:r>
              <a:rPr lang="hu-HU" dirty="0"/>
              <a:t> (Alapértelmezett): Az elemek egy sorban maradnak, még akkor is, ha túlnyúlnak a szülőn.</a:t>
            </a:r>
          </a:p>
          <a:p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wrap</a:t>
            </a:r>
            <a:r>
              <a:rPr lang="hu-HU" dirty="0"/>
              <a:t>:  Az elemek új sorba törnek, ha nincs elég hely.</a:t>
            </a:r>
          </a:p>
          <a:p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wrap-reverse</a:t>
            </a:r>
            <a:r>
              <a:rPr lang="hu-HU" dirty="0">
                <a:solidFill>
                  <a:srgbClr val="7030A0"/>
                </a:solidFill>
                <a:latin typeface="Consolas" panose="020B0609020204030204" pitchFamily="49" charset="0"/>
              </a:rPr>
              <a:t>:</a:t>
            </a:r>
            <a:r>
              <a:rPr lang="hu-HU" dirty="0"/>
              <a:t> Az elemek új sorba törnek fordított sorrendben.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3F9D5A5-3E3F-4AA7-343E-D497DA44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20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2A20AFA-DE3A-EC41-21D2-0B3505B4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1" y="789781"/>
            <a:ext cx="5013959" cy="26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01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B3D7B-1B75-EDD9-B468-C8AD788AC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4C3DD1-FB53-F558-A9E9-10F16407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Többsoros elrendezés (</a:t>
            </a:r>
            <a:r>
              <a:rPr lang="hu-HU" dirty="0" err="1"/>
              <a:t>Flex-wrap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7CBE22E-B9B5-D498-2AD7-2F30CA85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FE81554-44AB-CFA2-CDC9-2D96AB9FF6D7}"/>
              </a:ext>
            </a:extLst>
          </p:cNvPr>
          <p:cNvSpPr txBox="1"/>
          <p:nvPr/>
        </p:nvSpPr>
        <p:spPr>
          <a:xfrm>
            <a:off x="6867525" y="1146707"/>
            <a:ext cx="4797093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flex-wrap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nowrap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highlight>
                <a:srgbClr val="7030A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steelblue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1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2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3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A323D98F-3EBA-1C97-F6BD-7B831471EF97}"/>
              </a:ext>
            </a:extLst>
          </p:cNvPr>
          <p:cNvSpPr txBox="1"/>
          <p:nvPr/>
        </p:nvSpPr>
        <p:spPr>
          <a:xfrm>
            <a:off x="527382" y="1143393"/>
            <a:ext cx="6096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nowrap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BD3E2DE-669B-0295-5EEC-067A932C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0" y="1666613"/>
            <a:ext cx="6188363" cy="124017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3B392E4-9C6F-E81E-1ED6-5E7DEE745261}"/>
              </a:ext>
            </a:extLst>
          </p:cNvPr>
          <p:cNvSpPr txBox="1"/>
          <p:nvPr/>
        </p:nvSpPr>
        <p:spPr>
          <a:xfrm>
            <a:off x="527381" y="2934355"/>
            <a:ext cx="6096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AED8C20-B1DE-A977-3FA3-62E1F5B84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0" y="3485139"/>
            <a:ext cx="4319400" cy="1327785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1E0A44EA-913B-F60C-CE63-152C6653D7AF}"/>
              </a:ext>
            </a:extLst>
          </p:cNvPr>
          <p:cNvSpPr txBox="1"/>
          <p:nvPr/>
        </p:nvSpPr>
        <p:spPr>
          <a:xfrm>
            <a:off x="527381" y="4868052"/>
            <a:ext cx="609600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wrap-reverse</a:t>
            </a:r>
            <a:r>
              <a:rPr lang="hu-HU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5C58D54E-08A3-B809-B6DD-836C11141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90" y="5446400"/>
            <a:ext cx="4274820" cy="13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BEB97-11A6-0742-F73A-244AAB0E2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0F5641-E2D5-A15B-124D-BA86E7D6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Elemek növekedése (</a:t>
            </a:r>
            <a:r>
              <a:rPr lang="hu-HU" dirty="0" err="1"/>
              <a:t>Flex-grow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9AFB4A-B7D6-9DF9-F53D-402A23D7A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6407149" cy="2267775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hu-HU" dirty="0"/>
              <a:t> tulajdonság azt határozza meg, hogy egy </a:t>
            </a:r>
            <a:r>
              <a:rPr lang="hu-HU" dirty="0" err="1"/>
              <a:t>Flexbox</a:t>
            </a:r>
            <a:r>
              <a:rPr lang="hu-HU" dirty="0"/>
              <a:t> elem milyen arányban növekedjen a konténerben rendelkezésre álló szabad hely kitöltése érdekében.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13D2C7-94D0-7857-5592-BC464B3B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22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BF2AE12-5B8A-6773-A63D-9BFB2745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1103313"/>
            <a:ext cx="4825053" cy="2267775"/>
          </a:xfrm>
          <a:prstGeom prst="rect">
            <a:avLst/>
          </a:prstGeom>
        </p:spPr>
      </p:pic>
      <p:sp>
        <p:nvSpPr>
          <p:cNvPr id="13" name="Tartalom helye 2">
            <a:extLst>
              <a:ext uri="{FF2B5EF4-FFF2-40B4-BE49-F238E27FC236}">
                <a16:creationId xmlns:a16="http://schemas.microsoft.com/office/drawing/2014/main" id="{A368D762-AF93-726E-2B04-6913E0995D9F}"/>
              </a:ext>
            </a:extLst>
          </p:cNvPr>
          <p:cNvSpPr txBox="1">
            <a:spLocks/>
          </p:cNvSpPr>
          <p:nvPr/>
        </p:nvSpPr>
        <p:spPr bwMode="auto">
          <a:xfrm>
            <a:off x="527049" y="3634143"/>
            <a:ext cx="11129964" cy="281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dirty="0"/>
              <a:t>Alapértelmezett érték: </a:t>
            </a:r>
            <a:r>
              <a:rPr lang="hu-HU" b="1" dirty="0">
                <a:solidFill>
                  <a:srgbClr val="7030A0"/>
                </a:solidFill>
                <a:latin typeface="Consolas" panose="020B0609020204030204" pitchFamily="49" charset="0"/>
              </a:rPr>
              <a:t>0</a:t>
            </a:r>
            <a:r>
              <a:rPr lang="hu-HU" dirty="0"/>
              <a:t> → Az elemek nem nőnek a rendelkezésre álló térben.</a:t>
            </a:r>
          </a:p>
          <a:p>
            <a:pPr defTabSz="914400"/>
            <a:r>
              <a:rPr lang="hu-HU" dirty="0"/>
              <a:t>Ha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hu-HU" dirty="0"/>
              <a:t>: </a:t>
            </a:r>
            <a:r>
              <a:rPr lang="hu-HU" b="1" dirty="0">
                <a:solidFill>
                  <a:srgbClr val="7030A0"/>
                </a:solidFill>
                <a:latin typeface="Consolas" panose="020B0609020204030204" pitchFamily="49" charset="0"/>
              </a:rPr>
              <a:t>1</a:t>
            </a:r>
            <a:r>
              <a:rPr lang="hu-HU" dirty="0"/>
              <a:t>; van beállítva, az elem kitölti a szabad helyet.</a:t>
            </a:r>
          </a:p>
          <a:p>
            <a:pPr defTabSz="914400"/>
            <a:r>
              <a:rPr lang="hu-HU" dirty="0"/>
              <a:t>Ha több elemnek van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hu-HU" dirty="0"/>
              <a:t> értéke, akkor az arányosan osztja el a teret.</a:t>
            </a:r>
          </a:p>
        </p:txBody>
      </p:sp>
    </p:spTree>
    <p:extLst>
      <p:ext uri="{BB962C8B-B14F-4D97-AF65-F5344CB8AC3E}">
        <p14:creationId xmlns:p14="http://schemas.microsoft.com/office/powerpoint/2010/main" val="796935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4877-1095-4DA4-6620-957FE8F3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039814-5179-9882-83AF-10CB32B01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Flex-grow</a:t>
            </a:r>
            <a:r>
              <a:rPr lang="hu-HU" dirty="0"/>
              <a:t> példa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AF4B4D4-239A-19BB-59D2-C5F47925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23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AEFA89F-932B-849C-EF04-C8FE864EDD37}"/>
              </a:ext>
            </a:extLst>
          </p:cNvPr>
          <p:cNvSpPr txBox="1"/>
          <p:nvPr/>
        </p:nvSpPr>
        <p:spPr>
          <a:xfrm>
            <a:off x="519777" y="840259"/>
            <a:ext cx="11137236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steelblue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.item1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 { </a:t>
            </a:r>
            <a:r>
              <a:rPr lang="hu-HU" sz="1600" b="0" dirty="0" err="1">
                <a:solidFill>
                  <a:srgbClr val="9CDCFE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flex-grow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1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; } </a:t>
            </a:r>
            <a:r>
              <a:rPr lang="hu-HU" sz="1600" b="0" dirty="0">
                <a:solidFill>
                  <a:srgbClr val="6A9955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/* Kisebb */</a:t>
            </a:r>
            <a:endParaRPr lang="hu-HU" sz="1600" b="0" dirty="0">
              <a:solidFill>
                <a:srgbClr val="CCCCCC"/>
              </a:solidFill>
              <a:effectLst/>
              <a:highlight>
                <a:srgbClr val="7030A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.item2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 { </a:t>
            </a:r>
            <a:r>
              <a:rPr lang="hu-HU" sz="1600" b="0" dirty="0" err="1">
                <a:solidFill>
                  <a:srgbClr val="9CDCFE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flex-grow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2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; } </a:t>
            </a:r>
            <a:r>
              <a:rPr lang="hu-HU" sz="1600" b="0" dirty="0">
                <a:solidFill>
                  <a:srgbClr val="6A9955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/* Kétszer akkora */</a:t>
            </a:r>
            <a:endParaRPr lang="hu-HU" sz="1600" b="0" dirty="0">
              <a:solidFill>
                <a:srgbClr val="CCCCCC"/>
              </a:solidFill>
              <a:effectLst/>
              <a:highlight>
                <a:srgbClr val="7030A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.item3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 { </a:t>
            </a:r>
            <a:r>
              <a:rPr lang="hu-HU" sz="1600" b="0" dirty="0" err="1">
                <a:solidFill>
                  <a:srgbClr val="9CDCFE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flex-grow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3</a:t>
            </a:r>
            <a:r>
              <a:rPr lang="hu-HU" sz="16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; } </a:t>
            </a:r>
            <a:r>
              <a:rPr lang="hu-HU" sz="1600" b="0" dirty="0">
                <a:solidFill>
                  <a:srgbClr val="6A9955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/* Háromszor akkora */</a:t>
            </a:r>
            <a:endParaRPr lang="hu-HU" sz="1600" b="0" dirty="0">
              <a:solidFill>
                <a:srgbClr val="CCCCCC"/>
              </a:solidFill>
              <a:effectLst/>
              <a:highlight>
                <a:srgbClr val="7030A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item1"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1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item2"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2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item3"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3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3AA67B0-F392-E62C-091D-C727541F6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77" y="6065115"/>
            <a:ext cx="11144841" cy="5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61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F6185-089E-E2B8-9CB7-DD1C9998F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B89DF7-5338-13D1-6A40-3F58A5E9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Elemek zsugorodása (</a:t>
            </a:r>
            <a:r>
              <a:rPr lang="hu-HU" dirty="0" err="1"/>
              <a:t>Flex-shrink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0C1749-9ED2-4439-E3C3-C017B231F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11129963" cy="1506537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hu-HU" dirty="0"/>
              <a:t> tulajdonság azt határozza meg, hogy egy </a:t>
            </a:r>
            <a:r>
              <a:rPr lang="hu-HU" b="1" dirty="0" err="1"/>
              <a:t>Flexbox</a:t>
            </a:r>
            <a:r>
              <a:rPr lang="hu-HU" b="1" dirty="0"/>
              <a:t> elem milyen arányban zsugorodjon</a:t>
            </a:r>
            <a:r>
              <a:rPr lang="hu-HU" dirty="0"/>
              <a:t>, ha a konténerben </a:t>
            </a:r>
            <a:r>
              <a:rPr lang="hu-HU" b="1" dirty="0"/>
              <a:t>kevesebb hely van</a:t>
            </a:r>
            <a:r>
              <a:rPr lang="hu-HU" dirty="0"/>
              <a:t>, mint amennyi az elemek számára szükséges.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E572A1-60A5-6CC6-0E1F-4555F53F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24</a:t>
            </a:fld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FE24173A-C851-F585-8029-D71105646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287226"/>
              </p:ext>
            </p:extLst>
          </p:nvPr>
        </p:nvGraphicFramePr>
        <p:xfrm>
          <a:off x="527050" y="2701608"/>
          <a:ext cx="10870536" cy="21031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387851">
                  <a:extLst>
                    <a:ext uri="{9D8B030D-6E8A-4147-A177-3AD203B41FA5}">
                      <a16:colId xmlns:a16="http://schemas.microsoft.com/office/drawing/2014/main" val="2025133456"/>
                    </a:ext>
                  </a:extLst>
                </a:gridCol>
                <a:gridCol w="6482685">
                  <a:extLst>
                    <a:ext uri="{9D8B030D-6E8A-4147-A177-3AD203B41FA5}">
                      <a16:colId xmlns:a16="http://schemas.microsoft.com/office/drawing/2014/main" val="656890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/>
                        <a:t>Deklaráció</a:t>
                      </a:r>
                      <a:endParaRPr lang="hu-H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Magyarázat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5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flex-shrink</a:t>
                      </a:r>
                      <a:r>
                        <a:rPr lang="hu-HU" sz="2400"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hu-HU" sz="240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hu-HU" sz="2400">
                          <a:latin typeface="Consolas" panose="020B0609020204030204" pitchFamily="49" charset="0"/>
                        </a:rPr>
                        <a:t>; </a:t>
                      </a:r>
                      <a:endParaRPr lang="hu-HU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2400"/>
                        <a:t>(alapértelmezett) az elem zsugorodik, ha nincs elég hely.</a:t>
                      </a:r>
                      <a:endParaRPr lang="hu-H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14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flex-shrink</a:t>
                      </a:r>
                      <a:r>
                        <a:rPr lang="hu-HU" sz="2400"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hu-HU" sz="2400" kern="120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</a:t>
                      </a:r>
                      <a:r>
                        <a:rPr lang="hu-HU" sz="2400" kern="120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  <a:endParaRPr lang="hu-HU" sz="2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az elem </a:t>
                      </a:r>
                      <a:r>
                        <a:rPr lang="hu-HU" sz="2400" b="1" dirty="0"/>
                        <a:t>nem zsugorodik</a:t>
                      </a:r>
                      <a:r>
                        <a:rPr lang="hu-HU" sz="2400" dirty="0"/>
                        <a:t>, még ha a konténer kisebb 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26799"/>
                  </a:ext>
                </a:extLst>
              </a:tr>
            </a:tbl>
          </a:graphicData>
        </a:graphic>
      </p:graphicFrame>
      <p:sp>
        <p:nvSpPr>
          <p:cNvPr id="9" name="Szövegdoboz 8">
            <a:extLst>
              <a:ext uri="{FF2B5EF4-FFF2-40B4-BE49-F238E27FC236}">
                <a16:creationId xmlns:a16="http://schemas.microsoft.com/office/drawing/2014/main" id="{224C05F9-24CE-064F-68C7-F48C5C89F662}"/>
              </a:ext>
            </a:extLst>
          </p:cNvPr>
          <p:cNvSpPr txBox="1"/>
          <p:nvPr/>
        </p:nvSpPr>
        <p:spPr>
          <a:xfrm>
            <a:off x="527049" y="4982260"/>
            <a:ext cx="108705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Ha több elemnek van különböző </a:t>
            </a:r>
            <a:r>
              <a:rPr lang="hu-HU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hu-HU" sz="2800" dirty="0"/>
              <a:t> értéke, akkor arányosan zsugorodnak.</a:t>
            </a:r>
          </a:p>
        </p:txBody>
      </p:sp>
    </p:spTree>
    <p:extLst>
      <p:ext uri="{BB962C8B-B14F-4D97-AF65-F5344CB8AC3E}">
        <p14:creationId xmlns:p14="http://schemas.microsoft.com/office/powerpoint/2010/main" val="1379409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B185E-D42A-2B67-C79D-4C21FFEC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568C1D-8DF0-132E-E415-056C97B2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flex-shrink</a:t>
            </a:r>
            <a:r>
              <a:rPr lang="hu-HU" dirty="0"/>
              <a:t> példa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65805A3-0FB4-B800-3440-30FF57A6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25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C9DF8EE-4A6B-339D-F4BD-3DF861D4B6F3}"/>
              </a:ext>
            </a:extLst>
          </p:cNvPr>
          <p:cNvSpPr txBox="1"/>
          <p:nvPr/>
        </p:nvSpPr>
        <p:spPr>
          <a:xfrm>
            <a:off x="519777" y="840259"/>
            <a:ext cx="11137236" cy="538609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steelblue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        </a:t>
            </a:r>
            <a:r>
              <a:rPr lang="hu-HU" sz="2400" b="0" dirty="0" err="1">
                <a:solidFill>
                  <a:srgbClr val="9CDCFE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flex-shrink</a:t>
            </a:r>
            <a:r>
              <a:rPr lang="hu-HU" sz="24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0</a:t>
            </a:r>
            <a:r>
              <a:rPr lang="hu-HU" sz="24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;</a:t>
            </a:r>
            <a:endParaRPr lang="hu-HU" sz="2400" b="0" dirty="0">
              <a:solidFill>
                <a:srgbClr val="CCCCCC"/>
              </a:solidFill>
              <a:effectLst/>
              <a:highlight>
                <a:srgbClr val="7030A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1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2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3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239FA53-8007-764B-1D39-7A225DCD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7" y="1347788"/>
            <a:ext cx="60102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7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9A52-0F33-53AF-49B7-B093DE320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2B72D2-116B-897F-DFDA-36E2FFD0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flex-shrink</a:t>
            </a:r>
            <a:r>
              <a:rPr lang="hu-HU" dirty="0"/>
              <a:t> példa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172B8BC-7FBF-5CEA-4B0B-54A9D0D2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26</a:t>
            </a:fld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8C2897DF-F661-F85F-CA60-DBCC49EA60C3}"/>
              </a:ext>
            </a:extLst>
          </p:cNvPr>
          <p:cNvSpPr txBox="1"/>
          <p:nvPr/>
        </p:nvSpPr>
        <p:spPr>
          <a:xfrm>
            <a:off x="519777" y="840259"/>
            <a:ext cx="11137236" cy="538609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steelblue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        </a:t>
            </a:r>
            <a:r>
              <a:rPr lang="hu-HU" sz="2400" b="0" dirty="0" err="1">
                <a:solidFill>
                  <a:srgbClr val="9CDCFE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flex-shrink</a:t>
            </a:r>
            <a:r>
              <a:rPr lang="hu-HU" sz="24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1</a:t>
            </a:r>
            <a:r>
              <a:rPr lang="hu-HU" sz="2400" b="0" dirty="0">
                <a:solidFill>
                  <a:srgbClr val="D4D4D4"/>
                </a:solidFill>
                <a:effectLst/>
                <a:highlight>
                  <a:srgbClr val="7030A0"/>
                </a:highlight>
                <a:latin typeface="Consolas" panose="020B0609020204030204" pitchFamily="49" charset="0"/>
              </a:rPr>
              <a:t>;</a:t>
            </a:r>
            <a:endParaRPr lang="hu-HU" sz="2400" b="0" dirty="0">
              <a:solidFill>
                <a:srgbClr val="CCCCCC"/>
              </a:solidFill>
              <a:effectLst/>
              <a:highlight>
                <a:srgbClr val="7030A0"/>
              </a:highlight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1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2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Elem 3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685E636-77AB-EAD2-1A51-4CA503C1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1338262"/>
            <a:ext cx="6093548" cy="9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9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F7F25-C2B0-FE8B-0CC8-C31631DC9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DC471A-F149-7D86-84DC-E7465778F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Az elem alapmérete a Flexbox konténerben</a:t>
            </a:r>
            <a:r>
              <a:rPr lang="hu-HU" dirty="0"/>
              <a:t> (</a:t>
            </a:r>
            <a:r>
              <a:rPr lang="hu-HU" dirty="0" err="1"/>
              <a:t>flex-basis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2A80F6-9107-30A4-9737-8D0AFD30C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235" cy="1516062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flex-basis</a:t>
            </a:r>
            <a:r>
              <a:rPr lang="hu-HU" dirty="0"/>
              <a:t> tulajdonság beállítja egy </a:t>
            </a:r>
            <a:r>
              <a:rPr lang="hu-HU" dirty="0" err="1"/>
              <a:t>Flexbox</a:t>
            </a:r>
            <a:r>
              <a:rPr lang="hu-HU" dirty="0"/>
              <a:t> elem alapméretét (szélességét vagy magasságát) mielőtt 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hu-HU" dirty="0"/>
              <a:t> és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hu-HU" dirty="0"/>
              <a:t> hatása érvényesülne.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B642DD6-BDA7-2C75-9453-80D891BF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27</a:t>
            </a:fld>
            <a:endParaRPr lang="hu-HU"/>
          </a:p>
        </p:txBody>
      </p:sp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AE2FBAA8-4CCA-584D-C308-8C54C1966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88160"/>
              </p:ext>
            </p:extLst>
          </p:nvPr>
        </p:nvGraphicFramePr>
        <p:xfrm>
          <a:off x="660399" y="2828606"/>
          <a:ext cx="10870536" cy="29260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387851">
                  <a:extLst>
                    <a:ext uri="{9D8B030D-6E8A-4147-A177-3AD203B41FA5}">
                      <a16:colId xmlns:a16="http://schemas.microsoft.com/office/drawing/2014/main" val="2025133456"/>
                    </a:ext>
                  </a:extLst>
                </a:gridCol>
                <a:gridCol w="6482685">
                  <a:extLst>
                    <a:ext uri="{9D8B030D-6E8A-4147-A177-3AD203B41FA5}">
                      <a16:colId xmlns:a16="http://schemas.microsoft.com/office/drawing/2014/main" val="656890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dirty="0"/>
                        <a:t>Deklaráció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Magyarázat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5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flex-basis</a:t>
                      </a:r>
                      <a:r>
                        <a:rPr lang="hu-HU" sz="2400" dirty="0"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hu-HU" sz="24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auto</a:t>
                      </a:r>
                      <a:r>
                        <a:rPr lang="hu-HU" sz="2400" dirty="0">
                          <a:latin typeface="Consolas" panose="020B0609020204030204" pitchFamily="49" charset="0"/>
                        </a:rPr>
                        <a:t>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(alapértelmezett) az elem mérete a tartalmától vagy a </a:t>
                      </a:r>
                      <a:r>
                        <a:rPr lang="hu-HU" sz="2400" dirty="0" err="1"/>
                        <a:t>width</a:t>
                      </a:r>
                      <a:r>
                        <a:rPr lang="hu-HU" sz="2400" dirty="0"/>
                        <a:t>/</a:t>
                      </a:r>
                      <a:r>
                        <a:rPr lang="hu-HU" sz="2400" dirty="0" err="1"/>
                        <a:t>height</a:t>
                      </a:r>
                      <a:r>
                        <a:rPr lang="hu-HU" sz="2400" dirty="0"/>
                        <a:t> értékétől függ.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14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flex-basis</a:t>
                      </a:r>
                      <a:r>
                        <a:rPr lang="hu-HU" sz="2400" dirty="0">
                          <a:latin typeface="Consolas" panose="020B0609020204030204" pitchFamily="49" charset="0"/>
                        </a:rPr>
                        <a:t>: konkrét érték (pl. </a:t>
                      </a:r>
                      <a:r>
                        <a:rPr lang="hu-HU" sz="24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200px</a:t>
                      </a:r>
                      <a:r>
                        <a:rPr lang="hu-HU" sz="2400" dirty="0">
                          <a:latin typeface="Consolas" panose="020B0609020204030204" pitchFamily="49" charset="0"/>
                        </a:rPr>
                        <a:t>)</a:t>
                      </a:r>
                      <a:endParaRPr lang="hu-HU" sz="2400" i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az az alapméret lesz, mielőtt az elem növekedhetne vagy zsugorodhatna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02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flex-basis</a:t>
                      </a:r>
                      <a:r>
                        <a:rPr lang="hu-HU" sz="2400" dirty="0"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hu-HU" sz="24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hu-HU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az elem nulla méretről indul, és csak a </a:t>
                      </a:r>
                      <a:r>
                        <a:rPr lang="hu-HU" sz="2400" dirty="0" err="1">
                          <a:solidFill>
                            <a:srgbClr val="FF0000"/>
                          </a:solidFill>
                        </a:rPr>
                        <a:t>flex-grow</a:t>
                      </a:r>
                      <a:r>
                        <a:rPr lang="hu-HU" sz="2400" dirty="0"/>
                        <a:t> értéke határozza meg a végső méretet.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73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18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6C560B-FFFE-6E74-B126-00651BF9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Shorthand</a:t>
            </a:r>
            <a:r>
              <a:rPr lang="hu-HU" dirty="0"/>
              <a:t> (tömör) leírás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018F2C-12DD-2839-1A47-771EAA931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hu-HU" dirty="0"/>
              <a:t> tulajdonság egy rövidített (</a:t>
            </a:r>
            <a:r>
              <a:rPr lang="hu-HU" dirty="0" err="1"/>
              <a:t>shorthand</a:t>
            </a:r>
            <a:r>
              <a:rPr lang="hu-HU" dirty="0"/>
              <a:t>) forma, amely a következő három tulajdonság kombinációja:</a:t>
            </a:r>
          </a:p>
          <a:p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hu-HU" dirty="0"/>
              <a:t>: </a:t>
            </a:r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flex-grow</a:t>
            </a:r>
            <a:r>
              <a:rPr lang="hu-HU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flex-shrink</a:t>
            </a:r>
            <a:r>
              <a:rPr lang="hu-HU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flex-basis</a:t>
            </a:r>
            <a:r>
              <a:rPr lang="hu-HU" dirty="0"/>
              <a:t>;</a:t>
            </a:r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9109E9-1FE4-1349-FFE5-BA7FD66F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28</a:t>
            </a:fld>
            <a:endParaRPr lang="hu-HU"/>
          </a:p>
        </p:txBody>
      </p:sp>
      <p:graphicFrame>
        <p:nvGraphicFramePr>
          <p:cNvPr id="9" name="Táblázat 8">
            <a:extLst>
              <a:ext uri="{FF2B5EF4-FFF2-40B4-BE49-F238E27FC236}">
                <a16:creationId xmlns:a16="http://schemas.microsoft.com/office/drawing/2014/main" id="{4D0DF5C6-2576-6C53-C202-2C687157C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94893"/>
              </p:ext>
            </p:extLst>
          </p:nvPr>
        </p:nvGraphicFramePr>
        <p:xfrm>
          <a:off x="806118" y="3003867"/>
          <a:ext cx="10858500" cy="24460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52701">
                  <a:extLst>
                    <a:ext uri="{9D8B030D-6E8A-4147-A177-3AD203B41FA5}">
                      <a16:colId xmlns:a16="http://schemas.microsoft.com/office/drawing/2014/main" val="2944254937"/>
                    </a:ext>
                  </a:extLst>
                </a:gridCol>
                <a:gridCol w="3299156">
                  <a:extLst>
                    <a:ext uri="{9D8B030D-6E8A-4147-A177-3AD203B41FA5}">
                      <a16:colId xmlns:a16="http://schemas.microsoft.com/office/drawing/2014/main" val="3058762241"/>
                    </a:ext>
                  </a:extLst>
                </a:gridCol>
                <a:gridCol w="5006643">
                  <a:extLst>
                    <a:ext uri="{9D8B030D-6E8A-4147-A177-3AD203B41FA5}">
                      <a16:colId xmlns:a16="http://schemas.microsoft.com/office/drawing/2014/main" val="12128211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hu-HU" sz="1800" u="none" strike="noStrike" dirty="0" err="1">
                          <a:effectLst/>
                          <a:latin typeface="+mj-lt"/>
                        </a:rPr>
                        <a:t>Shorthand</a:t>
                      </a:r>
                      <a:endParaRPr lang="hu-HU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hu-HU" sz="1800" u="none" strike="noStrike" dirty="0">
                          <a:effectLst/>
                          <a:latin typeface="+mj-lt"/>
                        </a:rPr>
                        <a:t>Részletes megfelelője</a:t>
                      </a:r>
                      <a:endParaRPr lang="hu-HU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hu-HU" sz="1800" u="none" strike="noStrike" dirty="0">
                          <a:effectLst/>
                          <a:latin typeface="+mj-lt"/>
                        </a:rPr>
                        <a:t>Mit csinál?</a:t>
                      </a:r>
                      <a:endParaRPr lang="hu-HU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512072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</a:t>
                      </a:r>
                      <a:r>
                        <a:rPr lang="hu-HU" sz="2000" u="none" strike="noStrike" dirty="0">
                          <a:effectLst/>
                          <a:latin typeface="Consolas" panose="020B0609020204030204" pitchFamily="49" charset="0"/>
                        </a:rPr>
                        <a:t>: 1;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</a:t>
                      </a:r>
                      <a:r>
                        <a:rPr lang="hu-HU" sz="2000" u="none" strike="noStrike" dirty="0">
                          <a:effectLst/>
                          <a:latin typeface="Consolas" panose="020B0609020204030204" pitchFamily="49" charset="0"/>
                        </a:rPr>
                        <a:t>: 1 1 0;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 dirty="0">
                          <a:effectLst/>
                          <a:latin typeface="+mj-lt"/>
                        </a:rPr>
                        <a:t>Az elemek egyenlő részt kapnak a térből.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7686019"/>
                  </a:ext>
                </a:extLst>
              </a:tr>
              <a:tr h="169863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</a:t>
                      </a:r>
                      <a:r>
                        <a:rPr lang="hu-HU" sz="2000" u="none" strike="noStrike" dirty="0">
                          <a:effectLst/>
                          <a:latin typeface="Consolas" panose="020B0609020204030204" pitchFamily="49" charset="0"/>
                        </a:rPr>
                        <a:t>: 0 0 200px;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flex-grow</a:t>
                      </a:r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</a:rPr>
                        <a:t>: 0; </a:t>
                      </a:r>
                      <a:br>
                        <a:rPr lang="hu-HU" sz="2000" u="none" strike="noStrike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flex-shrink</a:t>
                      </a:r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</a:rPr>
                        <a:t>: 0; </a:t>
                      </a:r>
                      <a:br>
                        <a:rPr lang="hu-HU" sz="2000" u="none" strike="noStrike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flex-basis</a:t>
                      </a:r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</a:rPr>
                        <a:t>: 200px;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 dirty="0">
                          <a:effectLst/>
                          <a:latin typeface="+mj-lt"/>
                        </a:rPr>
                        <a:t>Az elem mindig 200px széles.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852557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</a:t>
                      </a:r>
                      <a:r>
                        <a:rPr lang="hu-HU" sz="2000" u="none" strike="noStrike" dirty="0">
                          <a:effectLst/>
                          <a:latin typeface="Consolas" panose="020B0609020204030204" pitchFamily="49" charset="0"/>
                        </a:rPr>
                        <a:t>: 2 1 100px;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flex-grow</a:t>
                      </a:r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</a:rPr>
                        <a:t>: 2; </a:t>
                      </a:r>
                      <a:br>
                        <a:rPr lang="hu-HU" sz="2000" u="none" strike="noStrike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flex-shrink</a:t>
                      </a:r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</a:rPr>
                        <a:t>: 1; </a:t>
                      </a:r>
                      <a:br>
                        <a:rPr lang="hu-HU" sz="2000" u="none" strike="noStrike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flex-basis</a:t>
                      </a:r>
                      <a:r>
                        <a:rPr lang="en-US" sz="2000" u="none" strike="noStrike" dirty="0">
                          <a:effectLst/>
                          <a:latin typeface="Consolas" panose="020B0609020204030204" pitchFamily="49" charset="0"/>
                        </a:rPr>
                        <a:t>: 100px;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 dirty="0">
                          <a:effectLst/>
                          <a:latin typeface="+mj-lt"/>
                        </a:rPr>
                        <a:t>Az elem kétszer akkora lesz, mint egy `</a:t>
                      </a:r>
                      <a:r>
                        <a:rPr lang="hu-HU" sz="2000" u="none" strike="noStrike" dirty="0" err="1">
                          <a:effectLst/>
                          <a:latin typeface="+mj-lt"/>
                        </a:rPr>
                        <a:t>flex</a:t>
                      </a:r>
                      <a:r>
                        <a:rPr lang="hu-HU" sz="2000" u="none" strike="noStrike" dirty="0">
                          <a:effectLst/>
                          <a:latin typeface="+mj-lt"/>
                        </a:rPr>
                        <a:t>: 1` elem.</a:t>
                      </a:r>
                      <a:endParaRPr lang="hu-HU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91893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13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4415C7-3C10-913F-2241-9E45AA0D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Flexbox</a:t>
            </a:r>
            <a:r>
              <a:rPr lang="hu-HU" dirty="0"/>
              <a:t> tanulás játékosan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0D8E13-40F7-2F60-C1D2-AECB6F72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https://flexboxfroggy.com/#hu</a:t>
            </a:r>
            <a:r>
              <a:rPr lang="hu-HU" dirty="0"/>
              <a:t>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95E5DC8-AA98-8919-D029-17E25274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29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9B22EB1-0E22-767C-0229-7803DDC0C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49" y="1897062"/>
            <a:ext cx="10992831" cy="416083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FF204197-CAE0-BE98-EAAE-5CD451CD3888}"/>
              </a:ext>
            </a:extLst>
          </p:cNvPr>
          <p:cNvSpPr txBox="1"/>
          <p:nvPr/>
        </p:nvSpPr>
        <p:spPr>
          <a:xfrm>
            <a:off x="527048" y="6193959"/>
            <a:ext cx="10992831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Házi feladat: </a:t>
            </a:r>
            <a:r>
              <a:rPr lang="hu-HU" sz="2800" dirty="0"/>
              <a:t> Megoldani mind a 24 szintet.</a:t>
            </a:r>
          </a:p>
        </p:txBody>
      </p:sp>
    </p:spTree>
    <p:extLst>
      <p:ext uri="{BB962C8B-B14F-4D97-AF65-F5344CB8AC3E}">
        <p14:creationId xmlns:p14="http://schemas.microsoft.com/office/powerpoint/2010/main" val="37278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426EAD-88DE-443D-9CC8-52E9D86A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188913"/>
            <a:ext cx="11137900" cy="6508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hu-HU" dirty="0"/>
              <a:t>alapcsomag</a:t>
            </a:r>
          </a:p>
        </p:txBody>
      </p:sp>
      <p:sp>
        <p:nvSpPr>
          <p:cNvPr id="13315" name="Tartalom helye 2">
            <a:extLst>
              <a:ext uri="{FF2B5EF4-FFF2-40B4-BE49-F238E27FC236}">
                <a16:creationId xmlns:a16="http://schemas.microsoft.com/office/drawing/2014/main" id="{04984E70-818E-4946-8883-04AFA7D4DA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 altLang="hu-HU" dirty="0">
                <a:solidFill>
                  <a:schemeClr val="tx1"/>
                </a:solidFill>
              </a:rPr>
              <a:t>A tananyagban használt állományokat töltsd le a következő címről, majd tömörítsd ki!</a:t>
            </a:r>
          </a:p>
          <a:p>
            <a:pPr eaLnBrk="1" hangingPunct="1"/>
            <a:r>
              <a:rPr lang="hu-HU" altLang="hu-HU" sz="5400" dirty="0">
                <a:solidFill>
                  <a:srgbClr val="FF0000"/>
                </a:solidFill>
                <a:hlinkClick r:id="rId3"/>
              </a:rPr>
              <a:t>https://bit.ly/4hHB9vC</a:t>
            </a:r>
            <a:r>
              <a:rPr lang="hu-HU" altLang="hu-HU" sz="5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316" name="Dia számának helye 3">
            <a:extLst>
              <a:ext uri="{FF2B5EF4-FFF2-40B4-BE49-F238E27FC236}">
                <a16:creationId xmlns:a16="http://schemas.microsoft.com/office/drawing/2014/main" id="{85E11F5B-68D5-4E7C-B78B-9A43B29A3C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B966F0-E783-4C2C-AFE1-4D4F081CA229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hu-HU" altLang="hu-HU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2D057-C934-6504-2690-B264C3807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A63B08-4148-B9E1-6988-6DC38867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Rács beállítása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9524CC8-D606-C9BB-1D1A-4AAE585CB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2956B84-26BA-73BB-3167-CAB85886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30</a:t>
            </a:fld>
            <a:endParaRPr lang="hu-HU"/>
          </a:p>
        </p:txBody>
      </p:sp>
      <p:pic>
        <p:nvPicPr>
          <p:cNvPr id="5122" name="Picture 2" descr="Free grid wallpaper pattern illustration">
            <a:extLst>
              <a:ext uri="{FF2B5EF4-FFF2-40B4-BE49-F238E27FC236}">
                <a16:creationId xmlns:a16="http://schemas.microsoft.com/office/drawing/2014/main" id="{9E186280-E26A-67C5-64F4-63C563391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019" y="3107867"/>
            <a:ext cx="31146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069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18715" y="188641"/>
            <a:ext cx="11238277" cy="947433"/>
          </a:xfrm>
        </p:spPr>
        <p:txBody>
          <a:bodyPr/>
          <a:lstStyle/>
          <a:p>
            <a:r>
              <a:rPr lang="hu-HU" dirty="0"/>
              <a:t>CSS dobozmodell emlékeztető</a:t>
            </a:r>
            <a:endParaRPr lang="en-GB" dirty="0"/>
          </a:p>
        </p:txBody>
      </p:sp>
      <p:sp>
        <p:nvSpPr>
          <p:cNvPr id="9" name="Dia számának helye 3">
            <a:extLst>
              <a:ext uri="{FF2B5EF4-FFF2-40B4-BE49-F238E27FC236}">
                <a16:creationId xmlns:a16="http://schemas.microsoft.com/office/drawing/2014/main" id="{F1111BAA-D885-4C08-9D0D-3DCC8000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16E53E95-35B4-45DA-8DA8-C1E87D23F3B7}" type="slidenum">
              <a:rPr lang="hu-HU" smtClean="0"/>
              <a:pPr/>
              <a:t>31</a:t>
            </a:fld>
            <a:endParaRPr lang="hu-HU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418716" y="5767572"/>
            <a:ext cx="1123829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u-HU" sz="2400" dirty="0"/>
              <a:t>A tartalom (</a:t>
            </a:r>
            <a:r>
              <a:rPr lang="hu-HU" sz="2400" dirty="0" err="1"/>
              <a:t>content</a:t>
            </a:r>
            <a:r>
              <a:rPr lang="hu-HU" sz="2400" dirty="0"/>
              <a:t>) mérete a megjelenített tartalom mennyiségétől függ, de beállítható a </a:t>
            </a:r>
            <a:r>
              <a:rPr lang="hu-HU" sz="2400" dirty="0" err="1">
                <a:latin typeface="Consolas" panose="020B0609020204030204" pitchFamily="49" charset="0"/>
              </a:rPr>
              <a:t>width</a:t>
            </a:r>
            <a:r>
              <a:rPr lang="hu-HU" sz="2400" dirty="0"/>
              <a:t> és </a:t>
            </a:r>
            <a:r>
              <a:rPr lang="hu-HU" sz="2400" dirty="0" err="1">
                <a:latin typeface="Consolas" panose="020B0609020204030204" pitchFamily="49" charset="0"/>
              </a:rPr>
              <a:t>height</a:t>
            </a:r>
            <a:r>
              <a:rPr lang="hu-HU" sz="2400" dirty="0"/>
              <a:t> (szélesség és magasság) paraméterekkel.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08D4008-A41E-1060-C5AF-1FF2AEAB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757" y="1322811"/>
            <a:ext cx="5534192" cy="4212377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477EF72-4716-587D-D6A4-F5A2E20FBFBC}"/>
              </a:ext>
            </a:extLst>
          </p:cNvPr>
          <p:cNvSpPr txBox="1"/>
          <p:nvPr/>
        </p:nvSpPr>
        <p:spPr>
          <a:xfrm>
            <a:off x="5521163" y="301360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endParaRPr lang="hu-H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C7E8BB-8513-4BC7-B491-93176DC4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Dobozméretezés módosítása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83F93D5D-3E98-24BF-FEEB-91805D34B14E}"/>
              </a:ext>
            </a:extLst>
          </p:cNvPr>
          <p:cNvGrpSpPr/>
          <p:nvPr/>
        </p:nvGrpSpPr>
        <p:grpSpPr>
          <a:xfrm>
            <a:off x="1039835" y="2904480"/>
            <a:ext cx="8115332" cy="3747672"/>
            <a:chOff x="2426932" y="3195206"/>
            <a:chExt cx="5760238" cy="2754383"/>
          </a:xfrm>
        </p:grpSpPr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104D1FC8-4720-48D1-96D1-6D6401FE1DA2}"/>
                </a:ext>
              </a:extLst>
            </p:cNvPr>
            <p:cNvSpPr/>
            <p:nvPr/>
          </p:nvSpPr>
          <p:spPr>
            <a:xfrm>
              <a:off x="3869746" y="3195206"/>
              <a:ext cx="4317424" cy="2517198"/>
            </a:xfrm>
            <a:prstGeom prst="rect">
              <a:avLst/>
            </a:prstGeom>
            <a:solidFill>
              <a:srgbClr val="FF84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17" name="Téglalap 16">
              <a:extLst>
                <a:ext uri="{FF2B5EF4-FFF2-40B4-BE49-F238E27FC236}">
                  <a16:creationId xmlns:a16="http://schemas.microsoft.com/office/drawing/2014/main" id="{2927848F-B3AA-4FF3-807E-7758F9B9C56C}"/>
                </a:ext>
              </a:extLst>
            </p:cNvPr>
            <p:cNvSpPr/>
            <p:nvPr/>
          </p:nvSpPr>
          <p:spPr>
            <a:xfrm>
              <a:off x="4150302" y="3530315"/>
              <a:ext cx="3725142" cy="1893743"/>
            </a:xfrm>
            <a:prstGeom prst="rect">
              <a:avLst/>
            </a:prstGeom>
            <a:solidFill>
              <a:srgbClr val="FFC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796FC7EF-38A9-429A-B466-84EAF96A6D41}"/>
                </a:ext>
              </a:extLst>
            </p:cNvPr>
            <p:cNvSpPr/>
            <p:nvPr/>
          </p:nvSpPr>
          <p:spPr>
            <a:xfrm>
              <a:off x="4477617" y="3834248"/>
              <a:ext cx="3117272" cy="1332634"/>
            </a:xfrm>
            <a:prstGeom prst="rect">
              <a:avLst/>
            </a:prstGeom>
            <a:solidFill>
              <a:srgbClr val="1AC4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2000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E7DABF15-0FC7-4B3C-878B-98D62705A3A3}"/>
                </a:ext>
              </a:extLst>
            </p:cNvPr>
            <p:cNvSpPr/>
            <p:nvPr/>
          </p:nvSpPr>
          <p:spPr>
            <a:xfrm>
              <a:off x="4816435" y="4201211"/>
              <a:ext cx="2454852" cy="748145"/>
            </a:xfrm>
            <a:prstGeom prst="rect">
              <a:avLst/>
            </a:prstGeom>
            <a:solidFill>
              <a:srgbClr val="7BB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Egyenes összekötő nyíllal 12">
              <a:extLst>
                <a:ext uri="{FF2B5EF4-FFF2-40B4-BE49-F238E27FC236}">
                  <a16:creationId xmlns:a16="http://schemas.microsoft.com/office/drawing/2014/main" id="{D6C485AA-1A6E-429D-B3E4-37ED2ED4D876}"/>
                </a:ext>
              </a:extLst>
            </p:cNvPr>
            <p:cNvCxnSpPr>
              <a:cxnSpLocks/>
            </p:cNvCxnSpPr>
            <p:nvPr/>
          </p:nvCxnSpPr>
          <p:spPr>
            <a:xfrm>
              <a:off x="4150302" y="5549366"/>
              <a:ext cx="3689328" cy="1466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19E8CF30-A6A9-48CF-8A5B-1D5702414F71}"/>
                </a:ext>
              </a:extLst>
            </p:cNvPr>
            <p:cNvSpPr txBox="1"/>
            <p:nvPr/>
          </p:nvSpPr>
          <p:spPr>
            <a:xfrm>
              <a:off x="5072546" y="5655525"/>
              <a:ext cx="2039116" cy="29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/>
                <a:t>Szélesség (</a:t>
              </a:r>
              <a:r>
                <a:rPr lang="hu-HU" sz="2000" i="1" dirty="0" err="1"/>
                <a:t>width</a:t>
              </a:r>
              <a:r>
                <a:rPr lang="hu-HU" sz="2000" dirty="0"/>
                <a:t>)</a:t>
              </a:r>
            </a:p>
          </p:txBody>
        </p:sp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54E12070-1780-417E-BC65-66FCD0237A6E}"/>
                </a:ext>
              </a:extLst>
            </p:cNvPr>
            <p:cNvSpPr txBox="1"/>
            <p:nvPr/>
          </p:nvSpPr>
          <p:spPr>
            <a:xfrm>
              <a:off x="4808826" y="4295345"/>
              <a:ext cx="2450956" cy="29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dirty="0"/>
                <a:t>Tartalom</a:t>
              </a:r>
            </a:p>
          </p:txBody>
        </p:sp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00184320-33CB-427B-8C4E-1A45D3EE7387}"/>
                </a:ext>
              </a:extLst>
            </p:cNvPr>
            <p:cNvSpPr txBox="1"/>
            <p:nvPr/>
          </p:nvSpPr>
          <p:spPr>
            <a:xfrm>
              <a:off x="5143933" y="3860501"/>
              <a:ext cx="2450956" cy="29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2000" dirty="0"/>
                <a:t>Kitöltés, belső margó (</a:t>
              </a:r>
              <a:r>
                <a:rPr lang="hu-HU" sz="2000" i="1" dirty="0" err="1"/>
                <a:t>padding</a:t>
              </a:r>
              <a:r>
                <a:rPr lang="hu-HU" sz="2000" dirty="0"/>
                <a:t>)</a:t>
              </a:r>
            </a:p>
          </p:txBody>
        </p:sp>
        <p:sp>
          <p:nvSpPr>
            <p:cNvPr id="21" name="Szövegdoboz 20">
              <a:extLst>
                <a:ext uri="{FF2B5EF4-FFF2-40B4-BE49-F238E27FC236}">
                  <a16:creationId xmlns:a16="http://schemas.microsoft.com/office/drawing/2014/main" id="{08F54060-2C6E-43CC-9C8C-291DDD40CF6F}"/>
                </a:ext>
              </a:extLst>
            </p:cNvPr>
            <p:cNvSpPr txBox="1"/>
            <p:nvPr/>
          </p:nvSpPr>
          <p:spPr>
            <a:xfrm>
              <a:off x="5388675" y="3557248"/>
              <a:ext cx="2450956" cy="29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2000" dirty="0"/>
                <a:t>Szegély (</a:t>
              </a:r>
              <a:r>
                <a:rPr lang="hu-HU" sz="2000" i="1" dirty="0" err="1"/>
                <a:t>border</a:t>
              </a:r>
              <a:r>
                <a:rPr lang="hu-HU" sz="2000" dirty="0"/>
                <a:t>)</a:t>
              </a:r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25F0EDC9-329D-4B2D-96F9-DC20C8584DE9}"/>
                </a:ext>
              </a:extLst>
            </p:cNvPr>
            <p:cNvSpPr txBox="1"/>
            <p:nvPr/>
          </p:nvSpPr>
          <p:spPr>
            <a:xfrm>
              <a:off x="5736214" y="3227060"/>
              <a:ext cx="2450956" cy="294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u-HU" sz="2000" dirty="0"/>
                <a:t>Margó (</a:t>
              </a:r>
              <a:r>
                <a:rPr lang="hu-HU" sz="2000" i="1" dirty="0"/>
                <a:t>margin</a:t>
              </a:r>
              <a:r>
                <a:rPr lang="hu-HU" sz="2000" dirty="0"/>
                <a:t>)</a:t>
              </a:r>
            </a:p>
          </p:txBody>
        </p:sp>
        <p:cxnSp>
          <p:nvCxnSpPr>
            <p:cNvPr id="27" name="Egyenes összekötő nyíllal 26">
              <a:extLst>
                <a:ext uri="{FF2B5EF4-FFF2-40B4-BE49-F238E27FC236}">
                  <a16:creationId xmlns:a16="http://schemas.microsoft.com/office/drawing/2014/main" id="{DC501891-86E4-493D-9DBB-D5136E833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598" y="3530315"/>
              <a:ext cx="0" cy="1893743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CCAFCF6C-18C5-45E3-94B7-E38011724C7A}"/>
                </a:ext>
              </a:extLst>
            </p:cNvPr>
            <p:cNvSpPr txBox="1"/>
            <p:nvPr/>
          </p:nvSpPr>
          <p:spPr>
            <a:xfrm>
              <a:off x="2426932" y="4572344"/>
              <a:ext cx="1382662" cy="294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000" dirty="0"/>
                <a:t>Magasság (</a:t>
              </a:r>
              <a:r>
                <a:rPr lang="hu-HU" sz="2000" i="1" dirty="0" err="1"/>
                <a:t>height</a:t>
              </a:r>
              <a:r>
                <a:rPr lang="hu-HU" sz="2000" dirty="0"/>
                <a:t>)</a:t>
              </a:r>
            </a:p>
          </p:txBody>
        </p:sp>
      </p:grpSp>
      <p:sp>
        <p:nvSpPr>
          <p:cNvPr id="29" name="Tartalom helye 4">
            <a:extLst>
              <a:ext uri="{FF2B5EF4-FFF2-40B4-BE49-F238E27FC236}">
                <a16:creationId xmlns:a16="http://schemas.microsoft.com/office/drawing/2014/main" id="{64D1D4FB-0A44-4B54-B7D3-651792E78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19" y="968339"/>
            <a:ext cx="11238277" cy="1945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Egyes esetekben kényelmesebb a méretmegadás, ha a szélesség (</a:t>
            </a:r>
            <a:r>
              <a:rPr lang="hu-HU" dirty="0" err="1">
                <a:latin typeface="Consolas" panose="020B0609020204030204" pitchFamily="49" charset="0"/>
              </a:rPr>
              <a:t>width</a:t>
            </a:r>
            <a:r>
              <a:rPr lang="hu-HU" dirty="0"/>
              <a:t>) és magasság (</a:t>
            </a:r>
            <a:r>
              <a:rPr lang="hu-HU" dirty="0" err="1">
                <a:latin typeface="Consolas" panose="020B0609020204030204" pitchFamily="49" charset="0"/>
              </a:rPr>
              <a:t>height</a:t>
            </a:r>
            <a:r>
              <a:rPr lang="hu-HU" dirty="0"/>
              <a:t>) értékekbe a belső margó (kitöltés)  és a szegély mérete is beleszámítana.  Ehhez a módosításhoz 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dirty="0" err="1">
                <a:solidFill>
                  <a:srgbClr val="0451A5"/>
                </a:solidFill>
                <a:latin typeface="Consolas" panose="020B0609020204030204" pitchFamily="49" charset="0"/>
              </a:rPr>
              <a:t>border-box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/>
              <a:t> paramétert kell használni. (Az alapértelmezett érték a </a:t>
            </a:r>
            <a:r>
              <a:rPr lang="hu-HU" dirty="0" err="1">
                <a:solidFill>
                  <a:srgbClr val="0451A5"/>
                </a:solidFill>
                <a:latin typeface="Consolas" panose="020B0609020204030204" pitchFamily="49" charset="0"/>
              </a:rPr>
              <a:t>content-box</a:t>
            </a:r>
            <a:r>
              <a:rPr lang="hu-HU" dirty="0"/>
              <a:t>)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7B8BA65A-E1DC-31A4-A5F6-BC50F766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78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2"/>
    </mc:Choice>
    <mc:Fallback xmlns="">
      <p:transition spd="slow" advTm="2931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52E10A-1706-7EFA-488C-D1CEB8B5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rács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7D866C-6C82-94E7-7CFE-C23B594FD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7388225" cy="5349875"/>
          </a:xfrm>
        </p:spPr>
        <p:txBody>
          <a:bodyPr/>
          <a:lstStyle/>
          <a:p>
            <a:r>
              <a:rPr lang="hu-HU" sz="3200" dirty="0"/>
              <a:t>Nyissuk meg  a </a:t>
            </a:r>
            <a:r>
              <a:rPr lang="hu-HU" sz="3200" b="1" dirty="0">
                <a:latin typeface="Consolas" panose="020B0609020204030204" pitchFamily="49" charset="0"/>
              </a:rPr>
              <a:t>racs.css </a:t>
            </a:r>
            <a:r>
              <a:rPr lang="hu-HU" sz="3200" dirty="0"/>
              <a:t>állományt.</a:t>
            </a:r>
          </a:p>
          <a:p>
            <a:r>
              <a:rPr lang="hu-HU" sz="3200" dirty="0"/>
              <a:t>Ebben helyezzük el a rács kialakítására vonatkozó szabályokat.</a:t>
            </a:r>
          </a:p>
          <a:p>
            <a:r>
              <a:rPr lang="hu-HU" sz="3200" dirty="0"/>
              <a:t>A szabályok egy része már ki van töltve.</a:t>
            </a:r>
          </a:p>
          <a:p>
            <a:r>
              <a:rPr lang="hu-HU" sz="3200" dirty="0"/>
              <a:t>Lesznek olyan szabályok, illetve deklarációk, amelyeket nekünk kell majd beilleszteni.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5F8F2A5-A10F-6B2F-EBB2-0F0B9DAF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33</a:t>
            </a:fld>
            <a:endParaRPr lang="hu-HU"/>
          </a:p>
        </p:txBody>
      </p:sp>
      <p:pic>
        <p:nvPicPr>
          <p:cNvPr id="5" name="Picture 2" descr="Free grid wallpaper pattern illustration">
            <a:extLst>
              <a:ext uri="{FF2B5EF4-FFF2-40B4-BE49-F238E27FC236}">
                <a16:creationId xmlns:a16="http://schemas.microsoft.com/office/drawing/2014/main" id="{2431E42F-222F-A5D6-40D7-100D3C563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38" y="1212392"/>
            <a:ext cx="31146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18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041372-4727-56C4-D4CD-AF798C7313D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Dobozmodell átállítása (racs.css)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F21E3D-B3D1-6505-9F9C-7B36ED72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940300" cy="4171235"/>
          </a:xfrm>
        </p:spPr>
        <p:txBody>
          <a:bodyPr/>
          <a:lstStyle/>
          <a:p>
            <a:r>
              <a:rPr lang="hu-HU" sz="3200" dirty="0"/>
              <a:t>Minden elemre vonatkozóan (</a:t>
            </a:r>
            <a:r>
              <a:rPr lang="hu-HU" sz="3200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lang="hu-HU" sz="3200" dirty="0"/>
              <a:t> szelektor alkalmazásával) átállítottuk a doboz méretezést </a:t>
            </a:r>
            <a:br>
              <a:rPr lang="hu-HU" sz="3200" dirty="0"/>
            </a:br>
            <a:r>
              <a:rPr lang="hu-HU" sz="3200" dirty="0"/>
              <a:t>(</a:t>
            </a:r>
            <a:r>
              <a:rPr lang="hu-HU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hu-HU" sz="3200" dirty="0"/>
              <a:t>) </a:t>
            </a:r>
            <a:r>
              <a:rPr lang="hu-HU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border-box</a:t>
            </a:r>
            <a:r>
              <a:rPr lang="hu-HU" sz="3200" b="1" dirty="0">
                <a:latin typeface="Consolas" panose="020B0609020204030204" pitchFamily="49" charset="0"/>
              </a:rPr>
              <a:t> </a:t>
            </a:r>
            <a:r>
              <a:rPr lang="hu-HU" sz="3200" dirty="0"/>
              <a:t>értékre.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8F5071D-E4AB-0044-40E9-E024EC36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34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50DB93B-15EF-AEC5-38C3-4E331F415D63}"/>
              </a:ext>
            </a:extLst>
          </p:cNvPr>
          <p:cNvSpPr txBox="1"/>
          <p:nvPr/>
        </p:nvSpPr>
        <p:spPr>
          <a:xfrm>
            <a:off x="5568618" y="1122759"/>
            <a:ext cx="6096000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box-sizing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border-box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/* Átállítja a dobozmodellt úgy, hogy a szélesség megadásba (</a:t>
            </a:r>
            <a:r>
              <a:rPr lang="hu-HU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width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:) bele legyen foglalva a belső margó és a szegély is. </a:t>
            </a:r>
            <a:endParaRPr lang="hu-HU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    Alapértelmezett dobozmodellben (</a:t>
            </a:r>
            <a:r>
              <a:rPr lang="hu-HU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content-box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) a </a:t>
            </a:r>
            <a:r>
              <a:rPr lang="hu-HU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width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 a tartalom szélességére vonatkozik.  */</a:t>
            </a:r>
            <a:endParaRPr lang="hu-HU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}</a:t>
            </a:r>
          </a:p>
        </p:txBody>
      </p:sp>
    </p:spTree>
    <p:extLst>
      <p:ext uri="{BB962C8B-B14F-4D97-AF65-F5344CB8AC3E}">
        <p14:creationId xmlns:p14="http://schemas.microsoft.com/office/powerpoint/2010/main" val="1651807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6E4BD-2FD4-2AFD-D6AD-045D5B262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4D79D9-C0EA-8A3E-86F0-E30138A611F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 err="1"/>
              <a:t>Css</a:t>
            </a:r>
            <a:r>
              <a:rPr lang="hu-HU" dirty="0"/>
              <a:t> </a:t>
            </a:r>
            <a:r>
              <a:rPr lang="hu-HU" dirty="0" err="1"/>
              <a:t>reset</a:t>
            </a:r>
            <a:r>
              <a:rPr lang="hu-HU" dirty="0"/>
              <a:t> (racs.css)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2DBB081-0409-A222-B3B1-02B89BCA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35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D0ADC2A-B0B5-6D35-5AC1-5763D885B873}"/>
              </a:ext>
            </a:extLst>
          </p:cNvPr>
          <p:cNvSpPr txBox="1"/>
          <p:nvPr/>
        </p:nvSpPr>
        <p:spPr>
          <a:xfrm>
            <a:off x="5568618" y="1122759"/>
            <a:ext cx="6096000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box-sizing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border-box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/* Átállítja a dobozmodellt úgy, hogy a szélesség megadásba (</a:t>
            </a:r>
            <a:r>
              <a:rPr lang="hu-HU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width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:) bele legyen foglalva a belső margó és a szegély is. </a:t>
            </a: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    Alapértelmezett dobozmodellben (</a:t>
            </a:r>
            <a:r>
              <a:rPr lang="hu-HU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content-box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) a </a:t>
            </a:r>
            <a:r>
              <a:rPr lang="hu-HU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width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 a tartalom szélességére vonatkozik.  */</a:t>
            </a: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/* Külső margó beállítása */</a:t>
            </a:r>
            <a:endParaRPr lang="hu-HU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/* Belső margó beállítása */</a:t>
            </a:r>
            <a:endParaRPr lang="hu-HU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artalom helye 2">
            <a:extLst>
              <a:ext uri="{FF2B5EF4-FFF2-40B4-BE49-F238E27FC236}">
                <a16:creationId xmlns:a16="http://schemas.microsoft.com/office/drawing/2014/main" id="{75032D86-59AE-E1EF-6A64-C757659D7B7A}"/>
              </a:ext>
            </a:extLst>
          </p:cNvPr>
          <p:cNvSpPr txBox="1">
            <a:spLocks/>
          </p:cNvSpPr>
          <p:nvPr/>
        </p:nvSpPr>
        <p:spPr bwMode="auto">
          <a:xfrm>
            <a:off x="527050" y="5197123"/>
            <a:ext cx="11234738" cy="139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hu-HU" sz="2600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F70734F7-C70D-E347-1659-9FB328F7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936793" cy="5278437"/>
          </a:xfrm>
        </p:spPr>
        <p:txBody>
          <a:bodyPr/>
          <a:lstStyle/>
          <a:p>
            <a:r>
              <a:rPr lang="hu-HU" sz="2800" dirty="0"/>
              <a:t>A margót és belső margót érdemes lenne lenullázni (</a:t>
            </a:r>
            <a:r>
              <a:rPr lang="hu-HU" sz="2800" b="1" dirty="0"/>
              <a:t>CSS </a:t>
            </a:r>
            <a:r>
              <a:rPr lang="hu-HU" sz="2800" b="1" dirty="0" err="1"/>
              <a:t>reset</a:t>
            </a:r>
            <a:r>
              <a:rPr lang="hu-HU" sz="2800" dirty="0"/>
              <a:t>).  </a:t>
            </a:r>
          </a:p>
          <a:p>
            <a:r>
              <a:rPr lang="hu-HU" sz="2800" dirty="0"/>
              <a:t>Ennek célja, hogy eltávolítsa a böngészők alapértelmezett stílusbeállításait, ugyanis a különböző böngészők eltérő alapértelmezett margó</a:t>
            </a:r>
            <a:r>
              <a:rPr lang="hu-HU" dirty="0"/>
              <a:t> és </a:t>
            </a:r>
            <a:r>
              <a:rPr lang="hu-HU" sz="2800" dirty="0"/>
              <a:t>belső margó beállításokkal rendelkezhetnek.</a:t>
            </a:r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0299C54-1FB6-6553-8FFA-8718E3CE2C7C}"/>
              </a:ext>
            </a:extLst>
          </p:cNvPr>
          <p:cNvSpPr txBox="1"/>
          <p:nvPr/>
        </p:nvSpPr>
        <p:spPr>
          <a:xfrm>
            <a:off x="762793" y="5681643"/>
            <a:ext cx="10894219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Állítsunk be a margó (</a:t>
            </a:r>
            <a:r>
              <a:rPr lang="hu-HU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margin</a:t>
            </a:r>
            <a:r>
              <a:rPr lang="hu-HU" sz="2800" dirty="0"/>
              <a:t>) és belső margó (</a:t>
            </a:r>
            <a:r>
              <a:rPr lang="hu-HU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padding</a:t>
            </a:r>
            <a:r>
              <a:rPr lang="hu-HU" sz="2800" dirty="0"/>
              <a:t>) értékeket nullára és nézzük meg az eredményt a böngészőben!</a:t>
            </a:r>
          </a:p>
        </p:txBody>
      </p:sp>
    </p:spTree>
    <p:extLst>
      <p:ext uri="{BB962C8B-B14F-4D97-AF65-F5344CB8AC3E}">
        <p14:creationId xmlns:p14="http://schemas.microsoft.com/office/powerpoint/2010/main" val="297656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C16A9-BBE2-842A-6C02-33C6FAC7F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3E85FD-6DEA-8DA0-AB33-81E591055BE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 err="1"/>
              <a:t>Container</a:t>
            </a:r>
            <a:r>
              <a:rPr lang="hu-HU" dirty="0"/>
              <a:t> elem beállítása (racs.css)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41D108-2F73-8FD0-F785-219DEE64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4587875" cy="2045270"/>
          </a:xfrm>
        </p:spPr>
        <p:txBody>
          <a:bodyPr/>
          <a:lstStyle/>
          <a:p>
            <a:r>
              <a:rPr lang="hu-HU" dirty="0"/>
              <a:t>Már beállítottuk a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container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osztályra, hogy a szélessége </a:t>
            </a:r>
            <a:r>
              <a:rPr lang="hu-HU" dirty="0">
                <a:latin typeface="Consolas" panose="020B0609020204030204" pitchFamily="49" charset="0"/>
              </a:rPr>
              <a:t>90%</a:t>
            </a:r>
            <a:r>
              <a:rPr lang="hu-HU" dirty="0"/>
              <a:t>-os legyen (</a:t>
            </a:r>
            <a:r>
              <a:rPr lang="hu-HU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90%</a:t>
            </a:r>
            <a:r>
              <a:rPr lang="hu-HU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dirty="0"/>
              <a:t>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9DBA80-B46A-20FC-605C-33F98029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36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0993D16-BFC3-E515-735D-FBE1B801DE20}"/>
              </a:ext>
            </a:extLst>
          </p:cNvPr>
          <p:cNvSpPr txBox="1"/>
          <p:nvPr/>
        </p:nvSpPr>
        <p:spPr>
          <a:xfrm>
            <a:off x="5114925" y="878756"/>
            <a:ext cx="649254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Konténer elem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szélességének beállítása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9273C51-E6D6-5A31-71D1-0C6FB126DBB2}"/>
              </a:ext>
            </a:extLst>
          </p:cNvPr>
          <p:cNvSpPr txBox="1"/>
          <p:nvPr/>
        </p:nvSpPr>
        <p:spPr>
          <a:xfrm>
            <a:off x="527050" y="3263280"/>
            <a:ext cx="11080418" cy="18158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A teljes blokkot igazítsuk középre a megfelelő margó beállítással. Felül és alul 0 legyen a margó! (</a:t>
            </a:r>
            <a:r>
              <a:rPr lang="hu-HU" sz="28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margin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hu-HU" sz="28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hu-HU" sz="2800" dirty="0"/>
              <a:t>Állítsuk be, hogy az elem ne lehessen szélesebb, mint 1200px. </a:t>
            </a:r>
            <a:br>
              <a:rPr lang="hu-HU" sz="2800" dirty="0"/>
            </a:br>
            <a:r>
              <a:rPr lang="hu-HU" sz="2800" dirty="0"/>
              <a:t>(</a:t>
            </a:r>
            <a:r>
              <a:rPr lang="hu-HU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max-width</a:t>
            </a:r>
            <a:r>
              <a:rPr lang="hu-HU" sz="28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1200px</a:t>
            </a:r>
            <a:r>
              <a:rPr lang="hu-HU" sz="2800" dirty="0"/>
              <a:t>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10289C4-5553-4680-C095-1582C631B2C1}"/>
              </a:ext>
            </a:extLst>
          </p:cNvPr>
          <p:cNvSpPr txBox="1"/>
          <p:nvPr/>
        </p:nvSpPr>
        <p:spPr>
          <a:xfrm>
            <a:off x="527050" y="5226641"/>
            <a:ext cx="11080418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Blokk középre igazítása */</a:t>
            </a:r>
          </a:p>
          <a:p>
            <a:pPr>
              <a:buNone/>
            </a:pPr>
            <a:r>
              <a:rPr lang="hu-HU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max-width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400" dirty="0">
                <a:solidFill>
                  <a:srgbClr val="B5CEA8"/>
                </a:solidFill>
                <a:latin typeface="Consolas" panose="020B0609020204030204" pitchFamily="49" charset="0"/>
              </a:rPr>
              <a:t>1200px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/* Maximális szélesség beállítása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03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F061A-D73F-0126-93DD-E3C590051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EFB9AC-7E57-F23A-5907-082F0CABE0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Sor és oszlop beállítás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117A39-85AC-A590-193C-E709F5A7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721225" cy="2211387"/>
          </a:xfrm>
        </p:spPr>
        <p:txBody>
          <a:bodyPr/>
          <a:lstStyle/>
          <a:p>
            <a:r>
              <a:rPr lang="hu-HU" sz="3200" dirty="0"/>
              <a:t>Beállítottuk a sor osztályba tartozó elemre (</a:t>
            </a:r>
            <a:r>
              <a:rPr lang="hu-HU" sz="3200" dirty="0">
                <a:solidFill>
                  <a:srgbClr val="FF0000"/>
                </a:solidFill>
              </a:rPr>
              <a:t>.</a:t>
            </a:r>
            <a:r>
              <a:rPr lang="hu-HU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row</a:t>
            </a:r>
            <a:r>
              <a:rPr lang="hu-HU" sz="3200" dirty="0"/>
              <a:t>), hogy az </a:t>
            </a:r>
            <a:r>
              <a:rPr lang="hu-HU" sz="3200" dirty="0" err="1"/>
              <a:t>flexbox</a:t>
            </a:r>
            <a:r>
              <a:rPr lang="hu-HU" sz="3200" dirty="0"/>
              <a:t> konténerelem legyen.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D2F15AA-BE89-FFF6-3C44-0163EDB0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37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F40A3A8-7050-B7E7-6415-F71E7E70C8B0}"/>
              </a:ext>
            </a:extLst>
          </p:cNvPr>
          <p:cNvSpPr txBox="1"/>
          <p:nvPr/>
        </p:nvSpPr>
        <p:spPr>
          <a:xfrm>
            <a:off x="5114925" y="1122759"/>
            <a:ext cx="654969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elemet </a:t>
            </a:r>
            <a:r>
              <a:rPr lang="hu-H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flexbox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konténerré </a:t>
            </a:r>
            <a:b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alakítja,lehetővé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téve a rugalmas elrendezést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 </a:t>
            </a:r>
            <a:r>
              <a:rPr lang="hu-H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flexbox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elemei szükség esetén </a:t>
            </a:r>
            <a:b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új sorba törnek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94BA9A7-0E9B-4E71-3C28-5160572E4382}"/>
              </a:ext>
            </a:extLst>
          </p:cNvPr>
          <p:cNvSpPr txBox="1"/>
          <p:nvPr/>
        </p:nvSpPr>
        <p:spPr>
          <a:xfrm>
            <a:off x="6846555" y="3713583"/>
            <a:ext cx="4818063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Oszlopok alapbeállítása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"col-"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Belső margó beállítása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F840590-D000-8AF2-D23B-DA9B1DFC17CB}"/>
              </a:ext>
            </a:extLst>
          </p:cNvPr>
          <p:cNvSpPr txBox="1"/>
          <p:nvPr/>
        </p:nvSpPr>
        <p:spPr>
          <a:xfrm>
            <a:off x="527050" y="3704094"/>
            <a:ext cx="6169025" cy="18158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Jelöljük ki az összes olyan elemet, amelynek osztályneve a "</a:t>
            </a:r>
            <a:r>
              <a:rPr lang="hu-HU" sz="2800" b="1" dirty="0">
                <a:latin typeface="Consolas" panose="020B0609020204030204" pitchFamily="49" charset="0"/>
              </a:rPr>
              <a:t>col-</a:t>
            </a:r>
            <a:r>
              <a:rPr lang="hu-HU" sz="2800" dirty="0"/>
              <a:t>" karakterlánccal kezdődik, és állítsunk be rájuk 15px belső margót.</a:t>
            </a:r>
          </a:p>
        </p:txBody>
      </p:sp>
    </p:spTree>
    <p:extLst>
      <p:ext uri="{BB962C8B-B14F-4D97-AF65-F5344CB8AC3E}">
        <p14:creationId xmlns:p14="http://schemas.microsoft.com/office/powerpoint/2010/main" val="35583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DCC83-2A29-E3D7-BDC8-C43535096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651771-D4C4-4F1C-2FAA-A37FD9E123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.col-12 beállítás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49FE8F-D27B-F86D-4B1D-619B9CB4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721225" cy="5278437"/>
          </a:xfrm>
        </p:spPr>
        <p:txBody>
          <a:bodyPr/>
          <a:lstStyle/>
          <a:p>
            <a:r>
              <a:rPr lang="hu-HU" sz="3200" dirty="0"/>
              <a:t>Beállítottuk a teljes szélességű (</a:t>
            </a:r>
            <a:r>
              <a:rPr lang="hu-HU" sz="3200" dirty="0">
                <a:solidFill>
                  <a:srgbClr val="FF0000"/>
                </a:solidFill>
              </a:rPr>
              <a:t>.</a:t>
            </a:r>
            <a:r>
              <a:rPr lang="hu-HU" sz="3200" dirty="0">
                <a:solidFill>
                  <a:srgbClr val="FF0000"/>
                </a:solidFill>
                <a:latin typeface="Consolas" panose="020B0609020204030204" pitchFamily="49" charset="0"/>
              </a:rPr>
              <a:t>col-12</a:t>
            </a:r>
            <a:r>
              <a:rPr lang="hu-HU" sz="3200" dirty="0"/>
              <a:t>) oszlopra vonatkozó </a:t>
            </a:r>
            <a:r>
              <a:rPr lang="hu-HU" sz="3200" dirty="0" err="1"/>
              <a:t>flexbox</a:t>
            </a:r>
            <a:r>
              <a:rPr lang="hu-HU" sz="3200" dirty="0"/>
              <a:t> tulajdonságokat.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A9B7E6-9EAE-7D79-B0BF-3F4EABE1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38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E79DC9C-2E72-D14D-3BD6-91D10E991BD5}"/>
              </a:ext>
            </a:extLst>
          </p:cNvPr>
          <p:cNvSpPr txBox="1"/>
          <p:nvPr/>
        </p:nvSpPr>
        <p:spPr>
          <a:xfrm>
            <a:off x="5568618" y="1122759"/>
            <a:ext cx="6096000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.col-12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Nem növekszik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Nem zsugorodik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Alap szélesség 100%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Maximális szélesség beállítása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4EABB0A-89F2-5A59-AF5C-020C8B108EBD}"/>
              </a:ext>
            </a:extLst>
          </p:cNvPr>
          <p:cNvSpPr txBox="1"/>
          <p:nvPr/>
        </p:nvSpPr>
        <p:spPr>
          <a:xfrm>
            <a:off x="687221" y="3146405"/>
            <a:ext cx="47212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✅ </a:t>
            </a:r>
            <a:r>
              <a:rPr 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flex-basis</a:t>
            </a:r>
            <a:r>
              <a:rPr lang="hu-HU" sz="2400" dirty="0"/>
              <a:t>: </a:t>
            </a:r>
            <a:r>
              <a:rPr lang="hu-HU" sz="2400" dirty="0">
                <a:latin typeface="Consolas" panose="020B0609020204030204" pitchFamily="49" charset="0"/>
              </a:rPr>
              <a:t>100%</a:t>
            </a:r>
            <a:r>
              <a:rPr lang="hu-HU" sz="2400" dirty="0"/>
              <a:t> + </a:t>
            </a:r>
            <a:r>
              <a:rPr 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hu-HU" sz="2400" dirty="0"/>
              <a:t>: </a:t>
            </a:r>
            <a:r>
              <a:rPr lang="hu-HU" sz="2400" dirty="0">
                <a:latin typeface="Consolas" panose="020B0609020204030204" pitchFamily="49" charset="0"/>
              </a:rPr>
              <a:t>100%</a:t>
            </a:r>
            <a:r>
              <a:rPr lang="hu-HU" sz="2400" dirty="0"/>
              <a:t> biztosítja, hogy az oszlop teljes szélességet kapjon.</a:t>
            </a:r>
          </a:p>
          <a:p>
            <a:r>
              <a:rPr lang="hu-HU" sz="2400" dirty="0"/>
              <a:t>✅ </a:t>
            </a:r>
            <a:r>
              <a:rPr 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flex-grow</a:t>
            </a:r>
            <a:r>
              <a:rPr lang="hu-HU" sz="2400" dirty="0"/>
              <a:t>: </a:t>
            </a:r>
            <a:r>
              <a:rPr lang="hu-HU" sz="2400" dirty="0">
                <a:latin typeface="Consolas" panose="020B0609020204030204" pitchFamily="49" charset="0"/>
              </a:rPr>
              <a:t>0</a:t>
            </a:r>
            <a:r>
              <a:rPr lang="hu-HU" sz="2400" dirty="0"/>
              <a:t>; garantálja, hogy az oszlop nem növekszik, ha van extra hely.</a:t>
            </a:r>
          </a:p>
          <a:p>
            <a:r>
              <a:rPr lang="hu-HU" sz="2400" dirty="0"/>
              <a:t>✅ </a:t>
            </a:r>
            <a:r>
              <a:rPr lang="hu-HU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flex-shrink</a:t>
            </a:r>
            <a:r>
              <a:rPr lang="hu-HU" sz="2400" dirty="0"/>
              <a:t>: </a:t>
            </a:r>
            <a:r>
              <a:rPr lang="hu-HU" sz="2400" dirty="0">
                <a:latin typeface="Consolas" panose="020B0609020204030204" pitchFamily="49" charset="0"/>
              </a:rPr>
              <a:t>0</a:t>
            </a:r>
            <a:r>
              <a:rPr lang="hu-HU" sz="2400" dirty="0"/>
              <a:t>; megakadályozza, hogy az oszlop kisebb legyen, mint 100%.</a:t>
            </a:r>
          </a:p>
        </p:txBody>
      </p:sp>
    </p:spTree>
    <p:extLst>
      <p:ext uri="{BB962C8B-B14F-4D97-AF65-F5344CB8AC3E}">
        <p14:creationId xmlns:p14="http://schemas.microsoft.com/office/powerpoint/2010/main" val="3073136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273C6-7FDB-6695-6A47-667D67F4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430F9D-E592-93B9-5218-D796B1F9B8D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768 </a:t>
            </a:r>
            <a:r>
              <a:rPr lang="hu-HU" dirty="0" err="1"/>
              <a:t>px</a:t>
            </a:r>
            <a:r>
              <a:rPr lang="hu-HU" dirty="0"/>
              <a:t> </a:t>
            </a:r>
            <a:r>
              <a:rPr lang="hu-HU" dirty="0" err="1"/>
              <a:t>viewport</a:t>
            </a:r>
            <a:r>
              <a:rPr lang="hu-HU" dirty="0"/>
              <a:t> szélesség alatti beállítás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13659D-A2EA-9AA5-5DC0-81011F8C9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205080" cy="5278437"/>
          </a:xfrm>
        </p:spPr>
        <p:txBody>
          <a:bodyPr/>
          <a:lstStyle/>
          <a:p>
            <a:r>
              <a:rPr lang="hu-HU" sz="3000" dirty="0"/>
              <a:t>Beállítottuk, hogy ha a </a:t>
            </a:r>
            <a:r>
              <a:rPr lang="hu-HU" sz="3000" dirty="0" err="1"/>
              <a:t>viewport</a:t>
            </a:r>
            <a:r>
              <a:rPr lang="hu-HU" sz="3000" dirty="0"/>
              <a:t> szélessége &lt;= 768px (vagyis MD kijelző alatti), akkor a konténer elem töltse ki a teljes rendelkezésre álló területet (100%).</a:t>
            </a:r>
          </a:p>
          <a:p>
            <a:r>
              <a:rPr lang="hu-HU" sz="3000" i="1" dirty="0"/>
              <a:t>A konténer elem korábbi beállítása miatt (</a:t>
            </a:r>
            <a:r>
              <a:rPr lang="hu-HU" sz="30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hu-HU" sz="3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30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90%</a:t>
            </a:r>
            <a:r>
              <a:rPr lang="hu-HU" sz="30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  <a:r>
              <a:rPr lang="hu-HU" sz="3000" dirty="0"/>
              <a:t>)</a:t>
            </a:r>
            <a:r>
              <a:rPr lang="hu-HU" sz="3000" i="1" dirty="0"/>
              <a:t> 768px </a:t>
            </a:r>
            <a:r>
              <a:rPr lang="hu-HU" sz="3000" i="1" dirty="0" err="1"/>
              <a:t>viewport</a:t>
            </a:r>
            <a:r>
              <a:rPr lang="hu-HU" sz="3000" i="1" dirty="0"/>
              <a:t> szélesség felett a konténer elem szélessége 90%-os lesz.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106884E-DF1E-8328-9CE8-F16C636F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39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1ED33A6-8C04-0765-9F43-4E030032ED18}"/>
              </a:ext>
            </a:extLst>
          </p:cNvPr>
          <p:cNvSpPr txBox="1"/>
          <p:nvPr/>
        </p:nvSpPr>
        <p:spPr>
          <a:xfrm>
            <a:off x="6172200" y="1122759"/>
            <a:ext cx="5492418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768px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szélességének</a:t>
            </a:r>
            <a:b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 beállítása */</a:t>
            </a:r>
            <a:b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	…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Beszédbuborék: négyszög 4">
            <a:extLst>
              <a:ext uri="{FF2B5EF4-FFF2-40B4-BE49-F238E27FC236}">
                <a16:creationId xmlns:a16="http://schemas.microsoft.com/office/drawing/2014/main" id="{A2652A1D-B1F8-F25D-50FC-C20186B5F0EC}"/>
              </a:ext>
            </a:extLst>
          </p:cNvPr>
          <p:cNvSpPr/>
          <p:nvPr/>
        </p:nvSpPr>
        <p:spPr>
          <a:xfrm>
            <a:off x="6172200" y="4568517"/>
            <a:ext cx="5492418" cy="1485900"/>
          </a:xfrm>
          <a:prstGeom prst="wedgeRectCallout">
            <a:avLst>
              <a:gd name="adj1" fmla="val -60651"/>
              <a:gd name="adj2" fmla="val -221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400" dirty="0">
                <a:solidFill>
                  <a:schemeClr val="tx1"/>
                </a:solidFill>
              </a:rPr>
              <a:t>Ezzel hasonló megjelenést tudunk elérni, mint a </a:t>
            </a:r>
            <a:r>
              <a:rPr lang="hu-HU" sz="2400" dirty="0" err="1">
                <a:solidFill>
                  <a:schemeClr val="tx1"/>
                </a:solidFill>
              </a:rPr>
              <a:t>Bootstrap</a:t>
            </a:r>
            <a:r>
              <a:rPr lang="hu-HU" sz="2400" dirty="0">
                <a:solidFill>
                  <a:schemeClr val="tx1"/>
                </a:solidFill>
              </a:rPr>
              <a:t> esetén a </a:t>
            </a:r>
            <a:r>
              <a:rPr lang="hu-HU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container</a:t>
            </a:r>
            <a:r>
              <a:rPr lang="hu-HU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-md</a:t>
            </a:r>
            <a:r>
              <a:rPr lang="hu-HU" sz="2400" dirty="0">
                <a:solidFill>
                  <a:schemeClr val="tx1"/>
                </a:solidFill>
              </a:rPr>
              <a:t> osztály alkalmazásával. (MD szélesség alatt teljes szélességű, felette viszont nem)</a:t>
            </a:r>
          </a:p>
        </p:txBody>
      </p:sp>
    </p:spTree>
    <p:extLst>
      <p:ext uri="{BB962C8B-B14F-4D97-AF65-F5344CB8AC3E}">
        <p14:creationId xmlns:p14="http://schemas.microsoft.com/office/powerpoint/2010/main" val="105000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6B5C69-E716-CAEA-0B80-86C23658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Alapcsomag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9CDCDF-4841-B326-2E3C-166ADE47F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7301859" cy="5278437"/>
          </a:xfrm>
        </p:spPr>
        <p:txBody>
          <a:bodyPr/>
          <a:lstStyle/>
          <a:p>
            <a:r>
              <a:rPr lang="hu-HU" sz="3600" dirty="0"/>
              <a:t>Nyissuk meg a mappát a Visual </a:t>
            </a:r>
            <a:r>
              <a:rPr lang="hu-HU" sz="3600" dirty="0" err="1"/>
              <a:t>Studio</a:t>
            </a:r>
            <a:r>
              <a:rPr lang="hu-HU" sz="3600" dirty="0"/>
              <a:t> Code alkalmazásban.</a:t>
            </a:r>
          </a:p>
          <a:p>
            <a:r>
              <a:rPr lang="hu-HU" sz="3600" dirty="0"/>
              <a:t>Nyissuk meg az </a:t>
            </a:r>
            <a:r>
              <a:rPr lang="hu-HU" sz="3600" dirty="0">
                <a:solidFill>
                  <a:srgbClr val="7030A0"/>
                </a:solidFill>
                <a:latin typeface="Consolas" panose="020B0609020204030204" pitchFamily="49" charset="0"/>
              </a:rPr>
              <a:t>index.html </a:t>
            </a:r>
            <a:r>
              <a:rPr lang="hu-HU" sz="3600" dirty="0"/>
              <a:t>oldalt és nézzük meg az eredményt a böngészőprogramban!</a:t>
            </a:r>
          </a:p>
          <a:p>
            <a:r>
              <a:rPr lang="hu-HU" sz="3600" dirty="0"/>
              <a:t>Az oldal egyelőre nem reszponzív.</a:t>
            </a:r>
          </a:p>
          <a:p>
            <a:pPr lvl="1"/>
            <a:r>
              <a:rPr lang="hu-HU" sz="3200" dirty="0"/>
              <a:t>Hamarosan kialakítjuk a rácsot, és folyékonnyá tesszük a médiaelemeket.</a:t>
            </a:r>
          </a:p>
          <a:p>
            <a:endParaRPr lang="hu-HU" sz="36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10DF0C3-F033-A9EB-89A3-D5F7C80F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75E40B2-4445-1811-F281-4023AF9A3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74" y="1103313"/>
            <a:ext cx="3353656" cy="335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6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143D2-E3F8-30CB-582A-EAA7DEF5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CC5D79-6268-8452-3768-9712809DA8F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768 </a:t>
            </a:r>
            <a:r>
              <a:rPr lang="hu-HU" dirty="0" err="1"/>
              <a:t>px</a:t>
            </a:r>
            <a:r>
              <a:rPr lang="hu-HU" dirty="0"/>
              <a:t> </a:t>
            </a:r>
            <a:r>
              <a:rPr lang="hu-HU" dirty="0" err="1"/>
              <a:t>viewport</a:t>
            </a:r>
            <a:r>
              <a:rPr lang="hu-HU" dirty="0"/>
              <a:t> szélesség feletti beállítás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93894E-2B1E-EDAE-D18F-5298BEB54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673724" cy="3125431"/>
          </a:xfrm>
        </p:spPr>
        <p:txBody>
          <a:bodyPr/>
          <a:lstStyle/>
          <a:p>
            <a:r>
              <a:rPr lang="hu-HU" sz="2600" dirty="0"/>
              <a:t>Beállítottuk, hogy ha a </a:t>
            </a:r>
            <a:r>
              <a:rPr lang="hu-HU" sz="2600" dirty="0" err="1"/>
              <a:t>viewport</a:t>
            </a:r>
            <a:r>
              <a:rPr lang="hu-HU" sz="2600" dirty="0"/>
              <a:t> szélessége 768px feletti (MD), akkor jussanak érvényre a </a:t>
            </a:r>
            <a:r>
              <a:rPr lang="hu-HU" sz="2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.col-md-6</a:t>
            </a:r>
            <a:r>
              <a:rPr lang="hu-HU" sz="2600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hu-HU" sz="2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.col-md-4, .col-md-8 </a:t>
            </a:r>
            <a:r>
              <a:rPr lang="hu-HU" sz="2600" dirty="0"/>
              <a:t>osztályok.</a:t>
            </a:r>
          </a:p>
          <a:p>
            <a:r>
              <a:rPr lang="hu-HU" sz="2600" dirty="0"/>
              <a:t>Tartalmuk a megfelelő </a:t>
            </a:r>
            <a:r>
              <a:rPr lang="hu-HU" sz="2600" dirty="0" err="1"/>
              <a:t>flexbox</a:t>
            </a:r>
            <a:r>
              <a:rPr lang="hu-HU" sz="2600" dirty="0"/>
              <a:t> beállítások lesznek (50%, 33.3%, 66.6% szélesek.)</a:t>
            </a:r>
            <a:endParaRPr lang="hu-HU" sz="2600" i="1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735AB65-60DD-DFE2-8B28-DEF4A4BF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40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3D307C6-BA05-A3BC-E058-12C7E9D90378}"/>
              </a:ext>
            </a:extLst>
          </p:cNvPr>
          <p:cNvSpPr txBox="1"/>
          <p:nvPr/>
        </p:nvSpPr>
        <p:spPr>
          <a:xfrm>
            <a:off x="6200774" y="1103313"/>
            <a:ext cx="5463843" cy="57554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768px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.col-md-6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Nem növekszik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Nem zsugorodik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Alap szélesség 50%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Maximális szélesség beállítása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.col-md-4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33.3333%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oszlop a konténer </a:t>
            </a:r>
            <a:b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 1/3-át foglalja el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33.3333%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Maximális szélesség beállítása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 </a:t>
            </a:r>
            <a:b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EF6B854-E27C-983D-D3FB-4950C8BD2267}"/>
              </a:ext>
            </a:extLst>
          </p:cNvPr>
          <p:cNvSpPr txBox="1"/>
          <p:nvPr/>
        </p:nvSpPr>
        <p:spPr>
          <a:xfrm>
            <a:off x="820737" y="4273293"/>
            <a:ext cx="5086350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.col-md-8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66.6667%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oszlop a konténer 2/3-át </a:t>
            </a:r>
            <a:b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 foglalja el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66.6667%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Maximális szélesség beállítása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639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86704-BEB1-594C-6CEE-9D48967BE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E0BA9C-24EB-C036-6120-5CA393002F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Feladat (racs.css)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58DBE49-641D-259C-595B-339CEB7F5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721225" cy="5278437"/>
          </a:xfrm>
        </p:spPr>
        <p:txBody>
          <a:bodyPr/>
          <a:lstStyle/>
          <a:p>
            <a:r>
              <a:rPr lang="hu-HU" sz="3200" dirty="0"/>
              <a:t>Készítsük el a korábban beállított osztályok mintájára a </a:t>
            </a:r>
            <a:r>
              <a:rPr lang="hu-HU" sz="3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.col-lg-6 </a:t>
            </a:r>
            <a:r>
              <a:rPr lang="hu-HU" sz="3200" dirty="0"/>
              <a:t>osztályt!</a:t>
            </a:r>
          </a:p>
          <a:p>
            <a:r>
              <a:rPr lang="hu-HU" sz="3200" dirty="0"/>
              <a:t>Az osztály </a:t>
            </a:r>
            <a:r>
              <a:rPr lang="hu-HU" sz="3200" dirty="0">
                <a:solidFill>
                  <a:srgbClr val="7030A0"/>
                </a:solidFill>
                <a:latin typeface="Consolas" panose="020B0609020204030204" pitchFamily="49" charset="0"/>
              </a:rPr>
              <a:t>992px</a:t>
            </a:r>
            <a:r>
              <a:rPr lang="hu-HU" sz="3200" dirty="0"/>
              <a:t> </a:t>
            </a:r>
            <a:r>
              <a:rPr lang="hu-HU" sz="3200" dirty="0" err="1"/>
              <a:t>viewport</a:t>
            </a:r>
            <a:r>
              <a:rPr lang="hu-HU" sz="3200" dirty="0"/>
              <a:t> szélesség (</a:t>
            </a:r>
            <a:r>
              <a:rPr lang="hu-HU" sz="3200" dirty="0" err="1"/>
              <a:t>Large</a:t>
            </a:r>
            <a:r>
              <a:rPr lang="hu-HU" sz="3200" dirty="0"/>
              <a:t>) felett jusson érvényre.</a:t>
            </a:r>
          </a:p>
          <a:p>
            <a:r>
              <a:rPr lang="hu-HU" sz="3200" dirty="0"/>
              <a:t>Teszteljük az eredményt a böngészőben, az űrlap oldalon!</a:t>
            </a:r>
          </a:p>
          <a:p>
            <a:endParaRPr lang="hu-HU" sz="32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D55DBBD-44B2-C45A-1097-6E842BA5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41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5C170FE-D02F-8CDF-268E-4E60941BF2DA}"/>
              </a:ext>
            </a:extLst>
          </p:cNvPr>
          <p:cNvSpPr txBox="1"/>
          <p:nvPr/>
        </p:nvSpPr>
        <p:spPr>
          <a:xfrm>
            <a:off x="5568618" y="1122759"/>
            <a:ext cx="6096000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Nagy kijelzőn (lg: 992px-től)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992px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.col-lg-6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Nem növekszik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Nem zsugorodik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Alap szélesség 50%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Maximális szélesség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min </a:t>
            </a:r>
            <a:r>
              <a:rPr lang="hu-H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992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9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BAC41-F010-3F52-6E78-A11BC0FD5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767604-63D6-C9B3-083F-7E015408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Folyékony médiaelemek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B3330D9-B688-FEED-DB3C-D59951A78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Gondoskodjunk a médiaelemek folyékonyságáról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8CF5EC-C114-4DDC-7453-16CDA049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42</a:t>
            </a:fld>
            <a:endParaRPr lang="hu-HU"/>
          </a:p>
        </p:txBody>
      </p:sp>
      <p:pic>
        <p:nvPicPr>
          <p:cNvPr id="4098" name="Picture 2" descr="Free water drop liquid illustration">
            <a:extLst>
              <a:ext uri="{FF2B5EF4-FFF2-40B4-BE49-F238E27FC236}">
                <a16:creationId xmlns:a16="http://schemas.microsoft.com/office/drawing/2014/main" id="{B6203AF2-4036-A1A5-FA3D-5EB215247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5" y="3105150"/>
            <a:ext cx="2133600" cy="319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58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20584-9276-581C-422A-40521114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142BEA-D359-3597-0A3F-18C107A1133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 err="1"/>
              <a:t>Audio</a:t>
            </a:r>
            <a:r>
              <a:rPr lang="hu-HU" dirty="0"/>
              <a:t> és </a:t>
            </a:r>
            <a:r>
              <a:rPr lang="hu-HU" dirty="0" err="1"/>
              <a:t>iframe</a:t>
            </a:r>
            <a:r>
              <a:rPr lang="hu-HU" dirty="0"/>
              <a:t> elem (racs.css)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245A41-B657-ED4D-B94A-00B425DD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921250" cy="2050771"/>
          </a:xfrm>
        </p:spPr>
        <p:txBody>
          <a:bodyPr/>
          <a:lstStyle/>
          <a:p>
            <a:r>
              <a:rPr lang="hu-HU" sz="2400" dirty="0"/>
              <a:t>Beállítottuk, hogy az </a:t>
            </a:r>
            <a:r>
              <a:rPr 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audio</a:t>
            </a:r>
            <a:r>
              <a:rPr lang="hu-HU" sz="2400" dirty="0"/>
              <a:t> elem szélessége 100% legyen (</a:t>
            </a:r>
            <a:r>
              <a:rPr lang="hu-HU" sz="24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hu-HU" sz="24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4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100%</a:t>
            </a:r>
            <a:r>
              <a:rPr lang="hu-HU" sz="2400" dirty="0"/>
              <a:t>), és blokkszintű elemként jelenjen meg (</a:t>
            </a:r>
            <a:r>
              <a:rPr lang="hu-HU" sz="24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hu-HU" sz="24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40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block</a:t>
            </a:r>
            <a:r>
              <a:rPr lang="hu-HU" sz="2400" dirty="0"/>
              <a:t>).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48E6E6A-A016-0EEC-AADD-51DF59FA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43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4B98777-4C89-8EC3-2189-9464189A95C5}"/>
              </a:ext>
            </a:extLst>
          </p:cNvPr>
          <p:cNvSpPr txBox="1"/>
          <p:nvPr/>
        </p:nvSpPr>
        <p:spPr>
          <a:xfrm>
            <a:off x="5568618" y="1122759"/>
            <a:ext cx="638525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dirty="0" err="1">
                <a:solidFill>
                  <a:srgbClr val="D7BA7D"/>
                </a:solidFill>
                <a:latin typeface="Consolas" panose="020B0609020204030204" pitchFamily="49" charset="0"/>
              </a:rPr>
              <a:t>audio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6A9955"/>
                </a:solidFill>
                <a:latin typeface="Consolas" panose="020B0609020204030204" pitchFamily="49" charset="0"/>
              </a:rPr>
              <a:t>/* Elem szélességének beállítása */</a:t>
            </a: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block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6A9955"/>
                </a:solidFill>
                <a:latin typeface="Consolas" panose="020B0609020204030204" pitchFamily="49" charset="0"/>
              </a:rPr>
              <a:t>/* Az elem megjelenítési módjának beállítása */</a:t>
            </a: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7468522-900A-B5FF-F61B-4D904F0167B7}"/>
              </a:ext>
            </a:extLst>
          </p:cNvPr>
          <p:cNvSpPr txBox="1"/>
          <p:nvPr/>
        </p:nvSpPr>
        <p:spPr>
          <a:xfrm>
            <a:off x="5568618" y="3436584"/>
            <a:ext cx="638525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b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D7BA7D"/>
                </a:solidFill>
                <a:latin typeface="Consolas" panose="020B0609020204030204" pitchFamily="49" charset="0"/>
              </a:rPr>
              <a:t>iframe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CCCCCC"/>
                </a:solidFill>
                <a:latin typeface="Consolas" panose="020B0609020204030204" pitchFamily="49" charset="0"/>
              </a:rPr>
              <a:t>aspect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-ratio: 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 / 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6A9955"/>
                </a:solidFill>
                <a:latin typeface="Consolas" panose="020B0609020204030204" pitchFamily="49" charset="0"/>
              </a:rPr>
              <a:t>/* Az elem szélességének és magasságának arányát 4:3-ra állítja */</a:t>
            </a: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6A9955"/>
                </a:solidFill>
                <a:latin typeface="Consolas" panose="020B0609020204030204" pitchFamily="49" charset="0"/>
              </a:rPr>
              <a:t>/* Az elem kitölti a szülőelem szélességét */</a:t>
            </a: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6A9955"/>
                </a:solidFill>
                <a:latin typeface="Consolas" panose="020B0609020204030204" pitchFamily="49" charset="0"/>
              </a:rPr>
              <a:t>/* Elem magasságának beállítása */</a:t>
            </a: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E23132EF-B528-3FF8-4358-09DCAE954E7E}"/>
              </a:ext>
            </a:extLst>
          </p:cNvPr>
          <p:cNvSpPr txBox="1">
            <a:spLocks/>
          </p:cNvSpPr>
          <p:nvPr/>
        </p:nvSpPr>
        <p:spPr bwMode="auto">
          <a:xfrm>
            <a:off x="527049" y="3322598"/>
            <a:ext cx="4921251" cy="349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sz="2400" dirty="0"/>
              <a:t>Beállítottuk, hogy az </a:t>
            </a:r>
            <a:r>
              <a:rPr lang="hu-HU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iframe</a:t>
            </a:r>
            <a:r>
              <a:rPr lang="hu-HU" sz="2400" dirty="0"/>
              <a:t> elem oldalaránya 4:3 legyen (</a:t>
            </a:r>
            <a:r>
              <a:rPr lang="hu-HU" sz="2400" dirty="0" err="1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aspect</a:t>
            </a:r>
            <a:r>
              <a:rPr lang="hu-HU" sz="24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-ratio: </a:t>
            </a:r>
            <a:r>
              <a:rPr lang="hu-HU" sz="24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hu-HU" sz="24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/ </a:t>
            </a:r>
            <a:r>
              <a:rPr lang="hu-HU" sz="24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3</a:t>
            </a:r>
            <a:r>
              <a:rPr lang="hu-HU" sz="2400" dirty="0"/>
              <a:t>), és folyékonyan töltse ki a rendelkezésre álló területet. (</a:t>
            </a:r>
            <a:r>
              <a:rPr lang="hu-HU" sz="24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hu-HU" sz="24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4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100%</a:t>
            </a:r>
            <a:r>
              <a:rPr lang="hu-HU" sz="2400" dirty="0"/>
              <a:t>)</a:t>
            </a:r>
          </a:p>
          <a:p>
            <a:pPr defTabSz="914400"/>
            <a:r>
              <a:rPr lang="hu-HU" sz="2400" dirty="0"/>
              <a:t>Magassága automatikus kerül megállapításra, hogy az oldalarány ne változzon meg. (</a:t>
            </a:r>
            <a:r>
              <a:rPr lang="hu-HU" sz="24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height</a:t>
            </a:r>
            <a:r>
              <a:rPr lang="hu-HU" sz="24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40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hu-HU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8847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00374-EA25-9244-2938-402C6CB69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90E10A-F4B4-0495-49B2-633AED0A069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Feladat (racs.css)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B853C4-E4C3-BADC-D76F-9A70B1383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702300" cy="5830887"/>
          </a:xfrm>
        </p:spPr>
        <p:txBody>
          <a:bodyPr/>
          <a:lstStyle/>
          <a:p>
            <a:r>
              <a:rPr lang="hu-HU" dirty="0"/>
              <a:t>Állítsuk be, hogy minden kép rugalmasan töltse ki a rendelkezésre álló szélességet (</a:t>
            </a:r>
            <a:r>
              <a:rPr lang="hu-HU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hu-HU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100%</a:t>
            </a:r>
            <a:r>
              <a:rPr lang="hu-HU" dirty="0"/>
              <a:t>).</a:t>
            </a:r>
          </a:p>
          <a:p>
            <a:r>
              <a:rPr lang="hu-HU" dirty="0"/>
              <a:t>A kép magassága automatikusan legyen meghatározva, hogy az átméretezés méretaránytartó legyen (</a:t>
            </a:r>
            <a:r>
              <a:rPr lang="hu-HU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height</a:t>
            </a:r>
            <a:r>
              <a:rPr lang="hu-HU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hu-HU" dirty="0"/>
              <a:t>)!</a:t>
            </a:r>
          </a:p>
          <a:p>
            <a:r>
              <a:rPr lang="hu-HU" dirty="0"/>
              <a:t>A kép blokkszintű elemként jelenjen meg (</a:t>
            </a:r>
            <a:r>
              <a:rPr lang="hu-HU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block</a:t>
            </a:r>
            <a:r>
              <a:rPr lang="hu-HU" dirty="0"/>
              <a:t>), és legyen középre igazítva (</a:t>
            </a:r>
            <a:r>
              <a:rPr lang="hu-HU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hu-HU" dirty="0"/>
              <a:t>)!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891EC88-AB0B-1B28-B730-84A06712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44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E924A07-507F-44DA-EC90-ED3059B3A470}"/>
              </a:ext>
            </a:extLst>
          </p:cNvPr>
          <p:cNvSpPr txBox="1"/>
          <p:nvPr/>
        </p:nvSpPr>
        <p:spPr>
          <a:xfrm>
            <a:off x="6534150" y="1122759"/>
            <a:ext cx="5130468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Kitölti a rendelkezésre álló </a:t>
            </a:r>
            <a:b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szélességet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Megőrzi az arányokat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megjelenítési módjának  </a:t>
            </a:r>
            <a:b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Középre igazítás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109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F615E-AE92-583A-F50C-232F06B15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0762C3-A2CB-B4C1-2AC1-26332DB4501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Feladat (racs.css)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F66C34-F3A4-5587-51F2-02BE4891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5387975" cy="5278437"/>
          </a:xfrm>
        </p:spPr>
        <p:txBody>
          <a:bodyPr/>
          <a:lstStyle/>
          <a:p>
            <a:r>
              <a:rPr lang="hu-HU" sz="3200" dirty="0"/>
              <a:t>Minden videó töltse ki rugalmasan a rendelkezésre álló helyet.</a:t>
            </a:r>
          </a:p>
          <a:p>
            <a:r>
              <a:rPr lang="hu-HU" sz="3200" dirty="0"/>
              <a:t>Állítsunk be 16:9 oldalarányt! </a:t>
            </a:r>
            <a:br>
              <a:rPr lang="hu-HU" sz="3200" dirty="0"/>
            </a:br>
            <a:r>
              <a:rPr lang="hu-HU" sz="3200" dirty="0"/>
              <a:t>(</a:t>
            </a:r>
            <a:r>
              <a:rPr lang="hu-HU" sz="3200" dirty="0" err="1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aspect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-ratio: </a:t>
            </a:r>
            <a:r>
              <a:rPr lang="hu-HU" sz="32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16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/ </a:t>
            </a:r>
            <a:r>
              <a:rPr lang="hu-HU" sz="32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9</a:t>
            </a:r>
            <a:r>
              <a:rPr lang="hu-HU" sz="3200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DCD36D7-6D94-4648-BD75-A3D2A13B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45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B034D17-D1E6-5C61-659A-001C098BA229}"/>
              </a:ext>
            </a:extLst>
          </p:cNvPr>
          <p:cNvSpPr txBox="1"/>
          <p:nvPr/>
        </p:nvSpPr>
        <p:spPr>
          <a:xfrm>
            <a:off x="6096000" y="1122759"/>
            <a:ext cx="5568618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dirty="0">
                <a:solidFill>
                  <a:srgbClr val="D7BA7D"/>
                </a:solidFill>
                <a:latin typeface="Consolas" panose="020B0609020204030204" pitchFamily="49" charset="0"/>
              </a:rPr>
              <a:t>video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000" dirty="0" err="1">
                <a:solidFill>
                  <a:srgbClr val="CCCCCC"/>
                </a:solidFill>
                <a:latin typeface="Consolas" panose="020B0609020204030204" pitchFamily="49" charset="0"/>
              </a:rPr>
              <a:t>aspect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-ratio: </a:t>
            </a:r>
            <a:r>
              <a:rPr lang="hu-HU" sz="20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 / </a:t>
            </a:r>
            <a:r>
              <a:rPr lang="hu-HU" sz="20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/* Az elem szélességének és magasságának arányát 16:9-re állítja */</a:t>
            </a: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0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/* Az elem kitölti a szülőelem szélességét */</a:t>
            </a: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13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11452D-8C76-538D-80CD-8CB04460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Arculat kialakítása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C75136C-C11D-DEA4-696B-085A92499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EA632E5-4807-07D9-F9BF-ED392AC6F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6954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7C14427-FB68-EC1C-DDAA-B67305FE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Arculat kialakítása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5286DC8-BD93-9CB3-FD80-05C24A8D3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4000" dirty="0"/>
              <a:t>Nyissuk meg az </a:t>
            </a:r>
            <a:r>
              <a:rPr lang="hu-HU" sz="4000" dirty="0">
                <a:latin typeface="Consolas" panose="020B0609020204030204" pitchFamily="49" charset="0"/>
              </a:rPr>
              <a:t>arculat.css </a:t>
            </a:r>
            <a:r>
              <a:rPr lang="hu-HU" sz="4000" dirty="0"/>
              <a:t>állományt!</a:t>
            </a:r>
          </a:p>
          <a:p>
            <a:r>
              <a:rPr lang="hu-HU" sz="4000" dirty="0"/>
              <a:t>Az állományban már meg van adva néhány szabály, amelyeket ki kell egészítenünk.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E4F862-3564-E1A0-1046-A3FAFDA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1802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C0BCB-6690-4FEC-DCFC-3A9B28E8F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E57289-772D-1EB3-8AA6-BE191102AFA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Arculati színek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6EB587-5340-9B29-8060-72DDBD11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041568" cy="5278437"/>
          </a:xfrm>
        </p:spPr>
        <p:txBody>
          <a:bodyPr/>
          <a:lstStyle/>
          <a:p>
            <a:r>
              <a:rPr lang="hu-HU" sz="2500" dirty="0"/>
              <a:t>Az arculati színeket érdemes változóban megadni, hogy egyszerűbb legyen átállítani azokat egy arculatváltáskor, vagy például a sötét nézet elkészítésekor.</a:t>
            </a:r>
          </a:p>
          <a:p>
            <a:r>
              <a:rPr lang="hu-HU" sz="2500" dirty="0"/>
              <a:t>Ezeket a beállításokat a </a:t>
            </a:r>
            <a:r>
              <a:rPr lang="hu-HU" sz="2500" dirty="0" err="1"/>
              <a:t>root</a:t>
            </a:r>
            <a:r>
              <a:rPr lang="hu-HU" sz="2500" dirty="0"/>
              <a:t> elemhez (</a:t>
            </a:r>
            <a:r>
              <a:rPr lang="hu-HU" sz="25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hu-HU" sz="2500" dirty="0" err="1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hu-HU" sz="2500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lang="hu-HU" sz="2500" dirty="0"/>
              <a:t>) érdemes kötnünk. Használhatjuk a </a:t>
            </a:r>
            <a:r>
              <a:rPr lang="hu-HU" sz="2500" dirty="0">
                <a:solidFill>
                  <a:srgbClr val="7030A0"/>
                </a:solidFill>
                <a:latin typeface="Consolas" panose="020B0609020204030204" pitchFamily="49" charset="0"/>
              </a:rPr>
              <a:t>:</a:t>
            </a:r>
            <a:r>
              <a:rPr lang="hu-HU" sz="2500" dirty="0" err="1">
                <a:solidFill>
                  <a:srgbClr val="7030A0"/>
                </a:solidFill>
                <a:latin typeface="Consolas" panose="020B0609020204030204" pitchFamily="49" charset="0"/>
              </a:rPr>
              <a:t>root</a:t>
            </a:r>
            <a:r>
              <a:rPr lang="hu-HU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hu-HU" sz="2500" dirty="0"/>
              <a:t>látszólagos osztályt is.</a:t>
            </a:r>
          </a:p>
          <a:p>
            <a:r>
              <a:rPr lang="hu-HU" sz="2500" dirty="0"/>
              <a:t>Az alap betűméretet is itt érdemes beállítani, hogy később a </a:t>
            </a:r>
            <a:r>
              <a:rPr lang="hu-HU" sz="2500" dirty="0" err="1">
                <a:solidFill>
                  <a:srgbClr val="7030A0"/>
                </a:solidFill>
                <a:latin typeface="Consolas" panose="020B0609020204030204" pitchFamily="49" charset="0"/>
              </a:rPr>
              <a:t>rem</a:t>
            </a:r>
            <a:r>
              <a:rPr lang="hu-HU" sz="2500" dirty="0"/>
              <a:t> mértékegység használatával beállíthassuk a megfelelő relatív méreteket.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68E843-9E07-91DD-95F4-E2495123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48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46F00C3-0E72-FC22-DE3F-ADC44BE0572B}"/>
              </a:ext>
            </a:extLst>
          </p:cNvPr>
          <p:cNvSpPr txBox="1"/>
          <p:nvPr/>
        </p:nvSpPr>
        <p:spPr>
          <a:xfrm>
            <a:off x="5568618" y="1122759"/>
            <a:ext cx="6096000" cy="36625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#724b39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link-normal</a:t>
            </a:r>
            <a:r>
              <a:rPr lang="hu-HU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--link-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link-hover</a:t>
            </a:r>
            <a:r>
              <a:rPr lang="hu-HU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link-active</a:t>
            </a:r>
            <a:r>
              <a:rPr lang="hu-HU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bg-color</a:t>
            </a:r>
            <a:r>
              <a:rPr lang="hu-HU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text-color</a:t>
            </a:r>
            <a:r>
              <a:rPr lang="hu-HU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hu-HU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secondary-color</a:t>
            </a:r>
            <a:r>
              <a:rPr lang="hu-HU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lightgray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CSS változók beállítása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Alap betűméret beállítása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68D0ED3-06DA-5C2E-8063-4BED21CE978D}"/>
              </a:ext>
            </a:extLst>
          </p:cNvPr>
          <p:cNvSpPr txBox="1"/>
          <p:nvPr/>
        </p:nvSpPr>
        <p:spPr>
          <a:xfrm>
            <a:off x="5568618" y="4836528"/>
            <a:ext cx="6088395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Hozzunk létre egy új változót  a link aktív állapotához tartozó szín megadásához! A szín legyen vörös!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74910C8-F23C-B930-6DB4-BEEC508824A8}"/>
              </a:ext>
            </a:extLst>
          </p:cNvPr>
          <p:cNvSpPr txBox="1"/>
          <p:nvPr/>
        </p:nvSpPr>
        <p:spPr>
          <a:xfrm>
            <a:off x="5568618" y="6090762"/>
            <a:ext cx="6096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link-active</a:t>
            </a:r>
            <a:r>
              <a:rPr lang="hu-HU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86050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24C0-265A-DA90-C492-EFB0F692D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C2FF84-4EF6-EAF6-1922-B0664996C6B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Arculati színek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E0580B-AE6A-F693-A30A-C9D986AE7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149725" cy="527843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body</a:t>
            </a:r>
            <a:r>
              <a:rPr lang="hu-HU" dirty="0"/>
              <a:t> elemnél megadtuk a margó értékét, illetve a betűtípusra vonatkozó beállításokat.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972261-0628-0B95-2D81-46060B20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49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62BA916-1485-C089-EC63-FF4744ED423F}"/>
              </a:ext>
            </a:extLst>
          </p:cNvPr>
          <p:cNvSpPr txBox="1"/>
          <p:nvPr/>
        </p:nvSpPr>
        <p:spPr>
          <a:xfrm>
            <a:off x="4743451" y="1122759"/>
            <a:ext cx="6921168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Felső és alsó margó 20px, oldalsó margó 0px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-serif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Betűtípus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F5AB4B4-814E-11C3-84B4-1C9FEE9CFFDC}"/>
              </a:ext>
            </a:extLst>
          </p:cNvPr>
          <p:cNvSpPr txBox="1"/>
          <p:nvPr/>
        </p:nvSpPr>
        <p:spPr>
          <a:xfrm>
            <a:off x="710406" y="3401993"/>
            <a:ext cx="3783012" cy="34163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Állítsunk be háttérképként a </a:t>
            </a:r>
            <a:r>
              <a:rPr lang="hu-HU" sz="2400" b="1" dirty="0">
                <a:latin typeface="Consolas" panose="020B0609020204030204" pitchFamily="49" charset="0"/>
              </a:rPr>
              <a:t>hatter.jpg </a:t>
            </a:r>
            <a:r>
              <a:rPr lang="hu-HU" sz="2400" dirty="0"/>
              <a:t>képet! A háttérkép </a:t>
            </a:r>
            <a:r>
              <a:rPr lang="hu-HU" sz="2400" b="1" dirty="0"/>
              <a:t>görgetés során ne mozduljon el</a:t>
            </a:r>
            <a:r>
              <a:rPr lang="hu-HU" sz="2400" dirty="0"/>
              <a:t>, és a mérete legyen olyan, hogy </a:t>
            </a:r>
            <a:r>
              <a:rPr lang="hu-HU" sz="2400" b="1" dirty="0"/>
              <a:t>töltse ki az oldal területét</a:t>
            </a:r>
            <a:r>
              <a:rPr lang="hu-HU" sz="2400" dirty="0"/>
              <a:t>, a kép aránya ne változzon!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4472505-D8FC-C5EC-33B3-65483ED81026}"/>
              </a:ext>
            </a:extLst>
          </p:cNvPr>
          <p:cNvSpPr txBox="1"/>
          <p:nvPr/>
        </p:nvSpPr>
        <p:spPr>
          <a:xfrm>
            <a:off x="4735845" y="3401993"/>
            <a:ext cx="6921168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-image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/hatter.jpg"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Háttérkép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Háttérkép méretének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 háttérkép a görgetés során nem mozdul el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Felső és alsó margó 20px, oldalsó margó 0px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-serif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Betűtípus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Nyíl: lefelé mutató 8">
            <a:extLst>
              <a:ext uri="{FF2B5EF4-FFF2-40B4-BE49-F238E27FC236}">
                <a16:creationId xmlns:a16="http://schemas.microsoft.com/office/drawing/2014/main" id="{37F2B123-2373-0831-424B-02D05CC0C66E}"/>
              </a:ext>
            </a:extLst>
          </p:cNvPr>
          <p:cNvSpPr/>
          <p:nvPr/>
        </p:nvSpPr>
        <p:spPr>
          <a:xfrm>
            <a:off x="7908315" y="2922218"/>
            <a:ext cx="334977" cy="47473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145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7BD7-0AC8-949D-372A-9D500638F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590486-7BD3-217E-9F1E-4CF4FADF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Alapcsomag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2E6165-51FE-2158-346A-2DA7C5163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711700" cy="5278437"/>
          </a:xfrm>
        </p:spPr>
        <p:txBody>
          <a:bodyPr/>
          <a:lstStyle/>
          <a:p>
            <a:r>
              <a:rPr lang="hu-HU" sz="3200" dirty="0"/>
              <a:t>Az </a:t>
            </a:r>
            <a:r>
              <a:rPr lang="hu-HU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css</a:t>
            </a:r>
            <a:r>
              <a:rPr lang="hu-HU" sz="3200" dirty="0">
                <a:solidFill>
                  <a:srgbClr val="7030A0"/>
                </a:solidFill>
                <a:latin typeface="Consolas" panose="020B0609020204030204" pitchFamily="49" charset="0"/>
              </a:rPr>
              <a:t>/alap.css </a:t>
            </a:r>
            <a:r>
              <a:rPr lang="hu-HU" sz="3200" dirty="0"/>
              <a:t>állomány</a:t>
            </a:r>
            <a:r>
              <a:rPr lang="hu-HU" dirty="0"/>
              <a:t> </a:t>
            </a:r>
            <a:r>
              <a:rPr lang="hu-HU" sz="3200" dirty="0"/>
              <a:t>már tartalmazza azon (félig kész) külső stíluslapok importálását, amelyek szükségesek az oldal megjelenítéséhez.</a:t>
            </a:r>
          </a:p>
          <a:p>
            <a:r>
              <a:rPr lang="hu-HU" sz="3200" dirty="0"/>
              <a:t>Minden stíluslapot a megfelelő médiatípusra importáltunk (</a:t>
            </a:r>
            <a:r>
              <a:rPr lang="hu-HU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screen</a:t>
            </a:r>
            <a:r>
              <a:rPr lang="hu-HU" sz="3200" dirty="0">
                <a:solidFill>
                  <a:srgbClr val="7030A0"/>
                </a:solidFill>
                <a:latin typeface="Consolas" panose="020B0609020204030204" pitchFamily="49" charset="0"/>
              </a:rPr>
              <a:t>,  print</a:t>
            </a:r>
            <a:r>
              <a:rPr lang="hu-HU" sz="3200" dirty="0"/>
              <a:t>).</a:t>
            </a:r>
          </a:p>
          <a:p>
            <a:endParaRPr lang="hu-HU" sz="32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36C7F8C-3D27-AD15-6DD0-2AD536DE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808C521-2B41-0F8A-86B2-13360C6130C4}"/>
              </a:ext>
            </a:extLst>
          </p:cNvPr>
          <p:cNvSpPr txBox="1"/>
          <p:nvPr/>
        </p:nvSpPr>
        <p:spPr>
          <a:xfrm>
            <a:off x="5568618" y="1246067"/>
            <a:ext cx="6096000" cy="46782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Megfelelő stíluslapok importálása a hozzá tartozó médiatípusokra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"racs.css"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Rács beállítása*/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"arculat.css"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Arculat leírása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"carousel.css"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hu-HU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Carousel</a:t>
            </a: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megvalósítása*/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"navigacio.css"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 Reszponzív menü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"nagybetus.css"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Nagy betűméret beállítása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"nyomtatas.css"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Nyomtatási nézet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3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9B70-A03C-046C-5019-508A1E04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6F367F-809E-F10A-1D0D-CEA38DE966D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Konténer elem arculati beállításai - szegély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82FA4C5-61CE-0EEB-F47A-135C20572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4149725" cy="2325687"/>
          </a:xfrm>
        </p:spPr>
        <p:txBody>
          <a:bodyPr/>
          <a:lstStyle/>
          <a:p>
            <a:r>
              <a:rPr lang="hu-HU" dirty="0"/>
              <a:t>A konténerelem háttérszínét és szövegszínét beállítottuk a korábbi változók felhasználásával.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D02351-8E4B-84CF-5566-CF230E1A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50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D53E369-041C-C1DE-BEAB-804938576C0E}"/>
              </a:ext>
            </a:extLst>
          </p:cNvPr>
          <p:cNvSpPr txBox="1"/>
          <p:nvPr/>
        </p:nvSpPr>
        <p:spPr>
          <a:xfrm>
            <a:off x="4743451" y="1122759"/>
            <a:ext cx="6921168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div.container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bg-color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Háttérszín beállítása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--text-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/*Szövegszín beállítása*/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 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FF7D382-930A-7CB1-132F-8A4479320A25}"/>
              </a:ext>
            </a:extLst>
          </p:cNvPr>
          <p:cNvSpPr txBox="1"/>
          <p:nvPr/>
        </p:nvSpPr>
        <p:spPr>
          <a:xfrm>
            <a:off x="527050" y="3692054"/>
            <a:ext cx="11129961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Állítsuk be, hogy az elem körül jelenjen meg egy 2px vastag, folytonos (</a:t>
            </a:r>
            <a:r>
              <a:rPr lang="hu-HU" sz="2800" dirty="0" err="1"/>
              <a:t>solid</a:t>
            </a:r>
            <a:r>
              <a:rPr lang="hu-HU" sz="2800" dirty="0"/>
              <a:t>) szegély, a szövegszínnel </a:t>
            </a:r>
            <a:r>
              <a:rPr lang="hu-HU" sz="2800" dirty="0">
                <a:latin typeface="Consolas" panose="020B0609020204030204" pitchFamily="49" charset="0"/>
              </a:rPr>
              <a:t>(--text-</a:t>
            </a:r>
            <a:r>
              <a:rPr lang="hu-HU" sz="2800" dirty="0" err="1">
                <a:latin typeface="Consolas" panose="020B0609020204030204" pitchFamily="49" charset="0"/>
              </a:rPr>
              <a:t>color</a:t>
            </a:r>
            <a:r>
              <a:rPr lang="hu-HU" sz="2800" dirty="0"/>
              <a:t>) megegyező színnel.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B1CDC7A-71DF-7B85-C310-BBD5F9D4571D}"/>
              </a:ext>
            </a:extLst>
          </p:cNvPr>
          <p:cNvSpPr txBox="1"/>
          <p:nvPr/>
        </p:nvSpPr>
        <p:spPr>
          <a:xfrm>
            <a:off x="527050" y="5231467"/>
            <a:ext cx="11137568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--text-</a:t>
            </a:r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14855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42FB6-6405-950A-F90F-757CA926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982833-D91B-FD52-12E2-4DF18AA3E71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Konténer elem arculati beállításai – szegély lekerekítése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DDF221-7A35-2D95-F62C-B308372F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51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15FA31B-7C0A-6566-1E90-981179A6EB4A}"/>
              </a:ext>
            </a:extLst>
          </p:cNvPr>
          <p:cNvSpPr txBox="1"/>
          <p:nvPr/>
        </p:nvSpPr>
        <p:spPr>
          <a:xfrm>
            <a:off x="534658" y="1129829"/>
            <a:ext cx="11129961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 Állítsuk be a </a:t>
            </a:r>
            <a:r>
              <a:rPr lang="hu-HU" sz="3200" b="0" dirty="0" err="1">
                <a:solidFill>
                  <a:srgbClr val="D7BA7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div.container</a:t>
            </a:r>
            <a:r>
              <a:rPr lang="hu-HU" sz="32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hu-HU" sz="3200" dirty="0"/>
              <a:t>szelektorra, hogy a szegély mind a 4 oldalon legyen lekerekítve 30 képponttal!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916C37A-8867-62B7-2838-7FE916A3AE96}"/>
              </a:ext>
            </a:extLst>
          </p:cNvPr>
          <p:cNvSpPr txBox="1"/>
          <p:nvPr/>
        </p:nvSpPr>
        <p:spPr>
          <a:xfrm>
            <a:off x="527052" y="2440109"/>
            <a:ext cx="1112996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85774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637E7AF-AB61-4742-B17F-312B985D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dobozok árnyékolása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E8571D35-2742-4943-BB94-9EA5BBE5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715" y="1968109"/>
            <a:ext cx="9163932" cy="1211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A dobozok megadott színű árnyékot vethetnek.  Az árnyék lehet belső, illetve külső is.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E9093B08-DD4F-43B3-977F-776C1430A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715" y="1391896"/>
            <a:ext cx="7633741" cy="644162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>
                <a:solidFill>
                  <a:srgbClr val="FF0000"/>
                </a:solidFill>
              </a:rPr>
              <a:t>box-shadow</a:t>
            </a:r>
            <a:r>
              <a:rPr lang="hu-HU" dirty="0"/>
              <a:t> paraméter használata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7BFD1208-89A5-474A-B72F-50EA887B973E}"/>
              </a:ext>
            </a:extLst>
          </p:cNvPr>
          <p:cNvSpPr/>
          <p:nvPr/>
        </p:nvSpPr>
        <p:spPr>
          <a:xfrm>
            <a:off x="416523" y="3368090"/>
            <a:ext cx="11132154" cy="2934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spcAft>
                <a:spcPts val="450"/>
              </a:spcAft>
              <a:buFont typeface="+mj-lt"/>
              <a:buAutoNum type="arabicPeriod"/>
            </a:pPr>
            <a:r>
              <a:rPr lang="hu-HU" sz="2400" dirty="0"/>
              <a:t>Először megadjuk az árnyék vízszintes eltolásának mértékét. 0 érték esetén nincs eltolás.</a:t>
            </a:r>
          </a:p>
          <a:p>
            <a:pPr marL="257175" indent="-257175">
              <a:spcAft>
                <a:spcPts val="450"/>
              </a:spcAft>
              <a:buFont typeface="+mj-lt"/>
              <a:buAutoNum type="arabicPeriod"/>
            </a:pPr>
            <a:r>
              <a:rPr lang="hu-HU" sz="2400" dirty="0"/>
              <a:t>Majd megadjuk az árnyék függőleges eltolásának mértékét. 0 érték esetén nincs eltolás.</a:t>
            </a:r>
          </a:p>
          <a:p>
            <a:pPr marL="257175" indent="-257175">
              <a:spcAft>
                <a:spcPts val="450"/>
              </a:spcAft>
              <a:buFont typeface="+mj-lt"/>
              <a:buAutoNum type="arabicPeriod"/>
            </a:pPr>
            <a:r>
              <a:rPr lang="hu-HU" sz="2400" dirty="0"/>
              <a:t>Ezután az elmosás mértéke következik. 0 érték esetén nincs elmosódás.</a:t>
            </a:r>
          </a:p>
          <a:p>
            <a:pPr marL="257175" indent="-257175">
              <a:spcAft>
                <a:spcPts val="450"/>
              </a:spcAft>
              <a:buFont typeface="+mj-lt"/>
              <a:buAutoNum type="arabicPeriod"/>
            </a:pPr>
            <a:r>
              <a:rPr lang="hu-HU" sz="2400" dirty="0"/>
              <a:t>Majd egy tetszőleges színértéket megadva beállítjuk az árnyék színét.</a:t>
            </a:r>
          </a:p>
          <a:p>
            <a:pPr marL="257175" indent="-257175">
              <a:spcAft>
                <a:spcPts val="450"/>
              </a:spcAft>
              <a:buFont typeface="+mj-lt"/>
              <a:buAutoNum type="arabicPeriod"/>
            </a:pPr>
            <a:r>
              <a:rPr lang="hu-HU" sz="2400" dirty="0"/>
              <a:t>Az </a:t>
            </a:r>
            <a:r>
              <a:rPr lang="hu-HU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inset</a:t>
            </a:r>
            <a:r>
              <a:rPr lang="hu-HU" sz="2400" dirty="0"/>
              <a:t> kulcsszó hatására az árnyék az elemen belülre kerül.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F9DF0E4E-DFCE-41A4-81C8-033141674F3A}"/>
              </a:ext>
            </a:extLst>
          </p:cNvPr>
          <p:cNvSpPr/>
          <p:nvPr/>
        </p:nvSpPr>
        <p:spPr>
          <a:xfrm>
            <a:off x="419100" y="2763790"/>
            <a:ext cx="9163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box-shadow</a:t>
            </a:r>
            <a:r>
              <a:rPr lang="hu-HU" sz="2400" dirty="0"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eltolás_x</a:t>
            </a:r>
            <a:r>
              <a:rPr lang="hu-HU" sz="24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eltolás_y</a:t>
            </a:r>
            <a:r>
              <a:rPr lang="hu-HU" sz="2400" dirty="0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elmosás szín </a:t>
            </a:r>
            <a:r>
              <a:rPr lang="hu-HU" sz="2400" i="1" dirty="0" err="1">
                <a:solidFill>
                  <a:srgbClr val="7030A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inset</a:t>
            </a:r>
            <a:r>
              <a:rPr lang="hu-HU" sz="2400" dirty="0"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br>
              <a:rPr lang="hu-HU" sz="24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hu-HU" sz="2400" dirty="0">
              <a:latin typeface="Consolas" panose="020B0609020204030204" pitchFamily="49" charset="0"/>
            </a:endParaRPr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60266E1E-2555-E7BB-A60E-D9F3BC24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52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2CC5196-D4BC-5B76-42F9-4073757F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94" r="23845" b="49762"/>
          <a:stretch/>
        </p:blipFill>
        <p:spPr>
          <a:xfrm>
            <a:off x="9582647" y="1107498"/>
            <a:ext cx="2152650" cy="20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8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2"/>
    </mc:Choice>
    <mc:Fallback xmlns="">
      <p:transition spd="slow" advTm="54532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637E7AF-AB61-4742-B17F-312B985D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dobozok árnyékolása, példák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E9093B08-DD4F-43B3-977F-776C1430A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715" y="1370641"/>
            <a:ext cx="8514919" cy="483122"/>
          </a:xfrm>
        </p:spPr>
        <p:txBody>
          <a:bodyPr/>
          <a:lstStyle/>
          <a:p>
            <a:r>
              <a:rPr lang="hu-HU" sz="2800" dirty="0" err="1">
                <a:solidFill>
                  <a:srgbClr val="FF0000"/>
                </a:solidFill>
              </a:rPr>
              <a:t>box-shadow</a:t>
            </a:r>
            <a:r>
              <a:rPr lang="hu-HU" sz="2800" dirty="0"/>
              <a:t>: </a:t>
            </a:r>
            <a:br>
              <a:rPr lang="hu-HU" sz="2800" dirty="0"/>
            </a:br>
            <a:r>
              <a:rPr lang="hu-HU" sz="2800" dirty="0" err="1"/>
              <a:t>eltolás_x</a:t>
            </a:r>
            <a:r>
              <a:rPr lang="hu-HU" sz="2800" dirty="0"/>
              <a:t> </a:t>
            </a:r>
            <a:r>
              <a:rPr lang="hu-HU" sz="2800" dirty="0" err="1"/>
              <a:t>eltolás_y</a:t>
            </a:r>
            <a:r>
              <a:rPr lang="hu-HU" sz="2800" dirty="0"/>
              <a:t> elmosás szín (</a:t>
            </a:r>
            <a:r>
              <a:rPr lang="hu-HU" sz="2800" dirty="0" err="1"/>
              <a:t>inset</a:t>
            </a:r>
            <a:r>
              <a:rPr lang="hu-HU" sz="2800" dirty="0"/>
              <a:t>);</a:t>
            </a:r>
            <a:br>
              <a:rPr lang="hu-HU" sz="2800" dirty="0"/>
            </a:br>
            <a:endParaRPr lang="hu-HU" sz="2800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5D5B29F-8501-45D2-9CF6-6262867D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5" y="2467992"/>
            <a:ext cx="8555617" cy="4131245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E038446-5B94-40D6-760F-CC87164E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5CAE-4D16-4BBC-93F0-A105DC3EB317}" type="slidenum">
              <a:rPr lang="hu-HU" smtClean="0"/>
              <a:t>53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277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91"/>
    </mc:Choice>
    <mc:Fallback xmlns="">
      <p:transition spd="slow" advTm="3399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E8181-B40C-0A2A-564D-8E9DD6BAC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B66EE-A30E-3496-5795-B890E72040D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Konténer elem arculati beállításai – dobozárnyék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F646EB5-681F-B4E1-A86A-CAC49DEC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54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AD92589-0564-F6BD-1578-921C821FF480}"/>
              </a:ext>
            </a:extLst>
          </p:cNvPr>
          <p:cNvSpPr txBox="1"/>
          <p:nvPr/>
        </p:nvSpPr>
        <p:spPr>
          <a:xfrm>
            <a:off x="534658" y="1129829"/>
            <a:ext cx="11129961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 Állítsuk be, hogy az elem jobbra és lefele vessen fekete árnyékot (5px eltolással), az elmosás mértéke legyen 10px.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B5882BD-903E-D3B5-3EE0-9F4BB28481BD}"/>
              </a:ext>
            </a:extLst>
          </p:cNvPr>
          <p:cNvSpPr txBox="1"/>
          <p:nvPr/>
        </p:nvSpPr>
        <p:spPr>
          <a:xfrm>
            <a:off x="527052" y="2496617"/>
            <a:ext cx="1112996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10597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781CC-1F75-6C4D-C3F9-7DF176B58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AD8E66-F252-E243-00CE-0921BF54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Arculat – bekezdések, listaelemek, címsorok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D56CDDD-065F-0AD4-CDEC-EEAD1BCCD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DBC3B7-3B3D-92DA-08A5-818464A7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55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9931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4BA38-4067-48D4-E379-7D4ED8FD8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0F3624-1413-13CF-CE64-ECC42F7A90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P, illetve li elemek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9F5BF6-C014-2F96-5BDC-0019EB928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5483225" cy="982662"/>
          </a:xfrm>
        </p:spPr>
        <p:txBody>
          <a:bodyPr/>
          <a:lstStyle/>
          <a:p>
            <a:r>
              <a:rPr lang="hu-HU" sz="3200" dirty="0"/>
              <a:t>A </a:t>
            </a:r>
            <a:r>
              <a:rPr lang="hu-HU" sz="3200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hu-HU" sz="3200" dirty="0"/>
              <a:t> és </a:t>
            </a:r>
            <a:r>
              <a:rPr lang="hu-HU" sz="3200" dirty="0">
                <a:solidFill>
                  <a:srgbClr val="FF0000"/>
                </a:solidFill>
                <a:latin typeface="Consolas" panose="020B0609020204030204" pitchFamily="49" charset="0"/>
              </a:rPr>
              <a:t>li</a:t>
            </a:r>
            <a:r>
              <a:rPr lang="hu-HU" sz="3200" dirty="0"/>
              <a:t> elemek egyes tulajdonságai már be vannak állítva.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2DAD45-B53B-067C-C0CE-00E3556E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F60A42D-49D6-F0EE-04E3-46E395A381CB}"/>
              </a:ext>
            </a:extLst>
          </p:cNvPr>
          <p:cNvSpPr txBox="1"/>
          <p:nvPr/>
        </p:nvSpPr>
        <p:spPr>
          <a:xfrm>
            <a:off x="755815" y="2893554"/>
            <a:ext cx="5025693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Felső és alsó margó 10px, oldalsó margó 0px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395F42F-FAAC-BB9D-E6B5-1A71D6D20CA5}"/>
              </a:ext>
            </a:extLst>
          </p:cNvPr>
          <p:cNvSpPr txBox="1"/>
          <p:nvPr/>
        </p:nvSpPr>
        <p:spPr>
          <a:xfrm>
            <a:off x="6095999" y="948856"/>
            <a:ext cx="5561013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Állítsuk be, hogy a bekezdések sorköze (</a:t>
            </a:r>
            <a:r>
              <a:rPr lang="hu-HU" sz="2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line-</a:t>
            </a:r>
            <a:r>
              <a:rPr lang="hu-HU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height</a:t>
            </a:r>
            <a:r>
              <a:rPr lang="hu-HU" sz="2400" dirty="0"/>
              <a:t>)</a:t>
            </a:r>
            <a:r>
              <a:rPr lang="hu-HU" sz="1600" dirty="0"/>
              <a:t> </a:t>
            </a:r>
            <a:r>
              <a:rPr lang="hu-HU" sz="2400" dirty="0"/>
              <a:t>másfélszeres legyen.  A listaelemek bal margója pedig a betűméret kétszerese legyen.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F51588D-B374-B8EA-1E33-3026E5B2C269}"/>
              </a:ext>
            </a:extLst>
          </p:cNvPr>
          <p:cNvSpPr txBox="1"/>
          <p:nvPr/>
        </p:nvSpPr>
        <p:spPr>
          <a:xfrm>
            <a:off x="6095999" y="2873335"/>
            <a:ext cx="5561013" cy="403187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Felső és alsó margó 10px, oldalsó margó 0px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150%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Sorok közötti távolság beállítása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bal oldalán 2em méretű külső margót állít be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Belső margó beállítása */</a:t>
            </a:r>
            <a:endParaRPr lang="hu-HU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54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45266-84B4-41CE-99DB-505B29E7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16F891-0CC7-8C5F-E28F-534CA77DB1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Kettes, hármas címsor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F2486C-726E-E87B-89DE-DC818A4E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083175" cy="1818905"/>
          </a:xfrm>
        </p:spPr>
        <p:txBody>
          <a:bodyPr/>
          <a:lstStyle/>
          <a:p>
            <a:r>
              <a:rPr lang="hu-HU" sz="3200" dirty="0"/>
              <a:t>A </a:t>
            </a:r>
            <a:r>
              <a:rPr lang="hu-HU" sz="3200" dirty="0">
                <a:solidFill>
                  <a:srgbClr val="FF0000"/>
                </a:solidFill>
                <a:latin typeface="Consolas" panose="020B0609020204030204" pitchFamily="49" charset="0"/>
              </a:rPr>
              <a:t>h2,h3</a:t>
            </a:r>
            <a:r>
              <a:rPr lang="hu-HU" sz="3200" dirty="0"/>
              <a:t> elemeknél már megadtuk a színbeállítást és alsó margót.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E5378B-84E9-6991-587B-6ACF94A0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57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99C1B54-B9BA-14BF-2DCA-B4242189DBC1}"/>
              </a:ext>
            </a:extLst>
          </p:cNvPr>
          <p:cNvSpPr txBox="1"/>
          <p:nvPr/>
        </p:nvSpPr>
        <p:spPr>
          <a:xfrm>
            <a:off x="5781675" y="1122759"/>
            <a:ext cx="5882944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színének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alá 10px külső margót állít be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192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6F3FB-DE55-8830-88F9-C9F52BAA9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493BCD-D1C9-68B0-AE63-A916846A97C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Egyes címsor beállítása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8C9518C-E953-FB43-F392-E2C3FF52F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083175" cy="1818905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h1</a:t>
            </a:r>
            <a:r>
              <a:rPr lang="hu-HU" dirty="0"/>
              <a:t> elemnél már megadtuk a betűméretet, szövegigazítást, színekre vonatkozó beállításokat és a belső margót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C9B807C-A8A9-84B2-EE67-432089A6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3DF7C3F-3193-01CC-735F-E2E3DC079350}"/>
              </a:ext>
            </a:extLst>
          </p:cNvPr>
          <p:cNvSpPr txBox="1"/>
          <p:nvPr/>
        </p:nvSpPr>
        <p:spPr>
          <a:xfrm>
            <a:off x="5781675" y="1122759"/>
            <a:ext cx="5882944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Relatív betűméret beállítása*/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igazítása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Háttérszín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színének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4204C83-6BDB-EEFF-1E7D-E49958776FC7}"/>
              </a:ext>
            </a:extLst>
          </p:cNvPr>
          <p:cNvSpPr txBox="1"/>
          <p:nvPr/>
        </p:nvSpPr>
        <p:spPr>
          <a:xfrm>
            <a:off x="661589" y="3059093"/>
            <a:ext cx="4948635" cy="230832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Állítsunk be szövegárnyékot.  Az árnyék 3px-el jobbra, 5px-el lefelé eltolva jelenjen meg 6px elmosással, fekete színnel! </a:t>
            </a:r>
          </a:p>
          <a:p>
            <a:r>
              <a:rPr lang="hu-HU" sz="2400" dirty="0"/>
              <a:t>A paraméterek sorrendje ugyanaz, mint a dobozárnyéknál.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7FABEDD-4254-3090-C9C7-1544D200D840}"/>
              </a:ext>
            </a:extLst>
          </p:cNvPr>
          <p:cNvSpPr txBox="1"/>
          <p:nvPr/>
        </p:nvSpPr>
        <p:spPr>
          <a:xfrm>
            <a:off x="661588" y="5570021"/>
            <a:ext cx="11003030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text-shadow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32476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A2AD3-139B-B71C-8743-BC850C72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4F0BB4-30C6-CF14-1360-23986C24271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Egyes címsor beállítása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957F84B-73AF-F8C0-DA6C-D30E13DF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59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433369C-575B-0E34-D672-2BEC333D377E}"/>
              </a:ext>
            </a:extLst>
          </p:cNvPr>
          <p:cNvSpPr txBox="1"/>
          <p:nvPr/>
        </p:nvSpPr>
        <p:spPr>
          <a:xfrm>
            <a:off x="527383" y="1120676"/>
            <a:ext cx="11129630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Állítsunk be, hogy a szegély felső sarkai legyenek lekerekítve 5px értékkel, az alsóknál viszont ne legyen lekerekítés!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50B29FE-F4E8-C286-3106-8F48322456AB}"/>
              </a:ext>
            </a:extLst>
          </p:cNvPr>
          <p:cNvSpPr txBox="1"/>
          <p:nvPr/>
        </p:nvSpPr>
        <p:spPr>
          <a:xfrm>
            <a:off x="527383" y="2478311"/>
            <a:ext cx="1100303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hu-HU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Beszédbuborék: négyszög 7">
            <a:extLst>
              <a:ext uri="{FF2B5EF4-FFF2-40B4-BE49-F238E27FC236}">
                <a16:creationId xmlns:a16="http://schemas.microsoft.com/office/drawing/2014/main" id="{0AED7EE6-BBB0-122B-E4B8-FB603C4F036E}"/>
              </a:ext>
            </a:extLst>
          </p:cNvPr>
          <p:cNvSpPr/>
          <p:nvPr/>
        </p:nvSpPr>
        <p:spPr>
          <a:xfrm>
            <a:off x="1285874" y="3557981"/>
            <a:ext cx="7724775" cy="514350"/>
          </a:xfrm>
          <a:prstGeom prst="wedgeRectCallout">
            <a:avLst>
              <a:gd name="adj1" fmla="val -6617"/>
              <a:gd name="adj2" fmla="val -136289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Sorrend:  bal felső, jobb felső, jobb alsó, bal alsó</a:t>
            </a:r>
          </a:p>
        </p:txBody>
      </p:sp>
    </p:spTree>
    <p:extLst>
      <p:ext uri="{BB962C8B-B14F-4D97-AF65-F5344CB8AC3E}">
        <p14:creationId xmlns:p14="http://schemas.microsoft.com/office/powerpoint/2010/main" val="266065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571EC6-F9F0-482E-BFEF-283DBA67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Css3 segítség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FBBC65-2A2F-E70A-B0B4-25C9CE4F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4800" dirty="0">
                <a:hlinkClick r:id="rId2"/>
              </a:rPr>
              <a:t>https://htmlcheatsheet.com/css/</a:t>
            </a:r>
            <a:r>
              <a:rPr lang="hu-HU" sz="4800" dirty="0"/>
              <a:t>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3D14C62-B5B2-8993-8F8E-4824B0B1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080AE00-CCEF-9D43-E154-8C28606B4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923743"/>
            <a:ext cx="7948612" cy="4818369"/>
          </a:xfrm>
          <a:prstGeom prst="rect">
            <a:avLst/>
          </a:prstGeom>
        </p:spPr>
      </p:pic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23F8B872-CCF4-4226-6CF5-40FE8126E976}"/>
              </a:ext>
            </a:extLst>
          </p:cNvPr>
          <p:cNvSpPr/>
          <p:nvPr/>
        </p:nvSpPr>
        <p:spPr>
          <a:xfrm>
            <a:off x="8774112" y="2699389"/>
            <a:ext cx="3276600" cy="1253486"/>
          </a:xfrm>
          <a:prstGeom prst="wedgeRectCallout">
            <a:avLst>
              <a:gd name="adj1" fmla="val -87717"/>
              <a:gd name="adj2" fmla="val -76038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Interaktívan állíthatjuk be az egyes tulajdonságokat, és megkapjuk a megfelelő kódot.</a:t>
            </a:r>
          </a:p>
        </p:txBody>
      </p:sp>
    </p:spTree>
    <p:extLst>
      <p:ext uri="{BB962C8B-B14F-4D97-AF65-F5344CB8AC3E}">
        <p14:creationId xmlns:p14="http://schemas.microsoft.com/office/powerpoint/2010/main" val="3697940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5DFA6-4824-026A-0996-1E1B9B98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C72A75-6594-0E55-490A-0A460B0F34F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Egyes címsor beállítása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92D94FE-C48F-06B2-E466-6C0A1F7B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60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CDAB256-406C-E0FF-CAA1-3AEFFB317EC2}"/>
              </a:ext>
            </a:extLst>
          </p:cNvPr>
          <p:cNvSpPr txBox="1"/>
          <p:nvPr/>
        </p:nvSpPr>
        <p:spPr>
          <a:xfrm>
            <a:off x="527383" y="1120676"/>
            <a:ext cx="11129630" cy="206210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Állítsunk be, hogy a háttér ne egyszínű legyen, hanem egy jobbra haladó színátmenet jelenjen meg! A</a:t>
            </a:r>
            <a:r>
              <a:rPr lang="en-US" sz="3200" dirty="0"/>
              <a:t> --main-color </a:t>
            </a:r>
            <a:r>
              <a:rPr lang="hu-HU" sz="3200" dirty="0"/>
              <a:t>szín </a:t>
            </a:r>
            <a:r>
              <a:rPr lang="en-US" sz="3200" dirty="0"/>
              <a:t>30%-</a:t>
            </a:r>
            <a:r>
              <a:rPr lang="en-US" sz="3200" dirty="0" err="1"/>
              <a:t>ig</a:t>
            </a:r>
            <a:r>
              <a:rPr lang="en-US" sz="3200" dirty="0"/>
              <a:t> tart</a:t>
            </a:r>
            <a:r>
              <a:rPr lang="hu-HU" sz="3200" dirty="0" err="1"/>
              <a:t>son</a:t>
            </a:r>
            <a:r>
              <a:rPr lang="en-US" sz="3200" dirty="0"/>
              <a:t>, </a:t>
            </a:r>
            <a:r>
              <a:rPr lang="en-US" sz="3200" dirty="0" err="1"/>
              <a:t>majd</a:t>
            </a:r>
            <a:r>
              <a:rPr lang="en-US" sz="3200" dirty="0"/>
              <a:t> </a:t>
            </a:r>
            <a:r>
              <a:rPr lang="hu-HU" sz="3200" dirty="0"/>
              <a:t>váltson át </a:t>
            </a:r>
            <a:r>
              <a:rPr lang="en-US" sz="3200" dirty="0" err="1"/>
              <a:t>feketébe</a:t>
            </a:r>
            <a:r>
              <a:rPr lang="hu-HU" sz="3200" dirty="0"/>
              <a:t>.</a:t>
            </a:r>
          </a:p>
          <a:p>
            <a:r>
              <a:rPr lang="hu-HU" sz="3200" dirty="0"/>
              <a:t>Példakód: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B5445EC-1643-22BE-03E8-25BC8111A355}"/>
              </a:ext>
            </a:extLst>
          </p:cNvPr>
          <p:cNvSpPr txBox="1"/>
          <p:nvPr/>
        </p:nvSpPr>
        <p:spPr>
          <a:xfrm>
            <a:off x="534987" y="3242157"/>
            <a:ext cx="11137234" cy="1815882"/>
          </a:xfrm>
          <a:prstGeom prst="rect">
            <a:avLst/>
          </a:prstGeom>
          <a:solidFill>
            <a:srgbClr val="0000A2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30%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1C35FAD-56A4-06F2-9BAC-49D97C2B32DB}"/>
              </a:ext>
            </a:extLst>
          </p:cNvPr>
          <p:cNvSpPr txBox="1"/>
          <p:nvPr/>
        </p:nvSpPr>
        <p:spPr>
          <a:xfrm>
            <a:off x="527383" y="5081852"/>
            <a:ext cx="11122026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8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Megoldás:</a:t>
            </a:r>
            <a:br>
              <a:rPr lang="hu-HU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linear-gradient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--main-color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30%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349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3DA2-4FA7-F673-4664-9A6C96AF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CCD108-7FF8-CEAB-F725-FC5CCD4E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Arculat kialakítása - hivatkozások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0EE7E58-561B-07B7-AC38-3150D21A1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1C1DEE-2DE9-E42A-38B8-86E6DFD8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61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4079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FFF06-A58C-EAFA-5F8C-2C55AA18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B11F69-B99B-FF5E-B68F-4340B9AC97F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Link állapotok (látszólagos osztályokkal)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2FA128-9310-3B6D-2EE4-A3064CB66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5949950" cy="982662"/>
          </a:xfrm>
        </p:spPr>
        <p:txBody>
          <a:bodyPr/>
          <a:lstStyle/>
          <a:p>
            <a:r>
              <a:rPr lang="hu-HU" sz="3200" dirty="0">
                <a:solidFill>
                  <a:schemeClr val="tx1"/>
                </a:solidFill>
                <a:latin typeface="Consolas" panose="020B0609020204030204" pitchFamily="49" charset="0"/>
              </a:rPr>
              <a:t>Az </a:t>
            </a:r>
            <a:r>
              <a:rPr lang="hu-HU" sz="3200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hu-HU" sz="3200" dirty="0"/>
              <a:t> elem állapotai látszólagos osztályokkal be vannak állítva.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FE787ED-9F82-D86B-39AC-05D20F3A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62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0793D07-9EFC-3A31-E5CF-4EA616AA1A59}"/>
              </a:ext>
            </a:extLst>
          </p:cNvPr>
          <p:cNvSpPr txBox="1"/>
          <p:nvPr/>
        </p:nvSpPr>
        <p:spPr>
          <a:xfrm>
            <a:off x="6492248" y="1103314"/>
            <a:ext cx="5025693" cy="49398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a:link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--link-</a:t>
            </a:r>
            <a:r>
              <a:rPr lang="hu-HU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szövegszín beállítása */</a:t>
            </a:r>
            <a:endParaRPr lang="hu-HU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a:visited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--link-</a:t>
            </a:r>
            <a:r>
              <a:rPr lang="hu-HU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szövegszín beállítása */</a:t>
            </a:r>
            <a:endParaRPr lang="hu-HU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hu-HU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--link-</a:t>
            </a:r>
            <a:r>
              <a:rPr lang="hu-HU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szövegszín beállítása */</a:t>
            </a:r>
            <a:endParaRPr lang="hu-HU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15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a:active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--link-</a:t>
            </a:r>
            <a:r>
              <a:rPr lang="hu-HU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1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szövegszín beállítása */</a:t>
            </a:r>
            <a:endParaRPr lang="hu-HU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5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hu-HU" sz="15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E2BD4B1-FFD2-8245-CB51-43CBAAB8A7C8}"/>
              </a:ext>
            </a:extLst>
          </p:cNvPr>
          <p:cNvSpPr txBox="1"/>
          <p:nvPr/>
        </p:nvSpPr>
        <p:spPr>
          <a:xfrm>
            <a:off x="403226" y="2349031"/>
            <a:ext cx="5949950" cy="224676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Állítsuk be, hogy azok a linkek, amelyek oldalon belüli ugrást valósítanak meg, ne legyenek aláhúzva (</a:t>
            </a:r>
            <a:r>
              <a:rPr lang="hu-HU" sz="28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text-</a:t>
            </a:r>
            <a:r>
              <a:rPr lang="hu-HU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decoration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none</a:t>
            </a:r>
            <a:r>
              <a:rPr lang="hu-HU" sz="28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hu-HU" sz="2800" dirty="0"/>
              <a:t>!</a:t>
            </a:r>
          </a:p>
          <a:p>
            <a:endParaRPr lang="hu-HU" sz="28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A6674B3-56D2-AA2E-9A70-6BAD42751810}"/>
              </a:ext>
            </a:extLst>
          </p:cNvPr>
          <p:cNvSpPr txBox="1"/>
          <p:nvPr/>
        </p:nvSpPr>
        <p:spPr>
          <a:xfrm>
            <a:off x="403226" y="4781133"/>
            <a:ext cx="594995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{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decoration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díszítés letiltása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341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035FC-CA16-062F-93C7-788383A29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D0586C-EF6D-07EE-E0F4-34003E883CF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Fókuszba kerülő elemek (:</a:t>
            </a:r>
            <a:r>
              <a:rPr lang="hu-HU" dirty="0" err="1"/>
              <a:t>focus</a:t>
            </a:r>
            <a:r>
              <a:rPr lang="hu-HU" dirty="0"/>
              <a:t> látszólagos osztály)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9C30A9-CCA7-AFF5-F90B-544C8DE33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234" cy="5566046"/>
          </a:xfrm>
        </p:spPr>
        <p:txBody>
          <a:bodyPr/>
          <a:lstStyle/>
          <a:p>
            <a:r>
              <a:rPr lang="hu-HU" sz="3200" dirty="0"/>
              <a:t>Érdemes a fókuszba kerülő elemek tulajdonságait beállítani. (Egy elem </a:t>
            </a:r>
            <a:r>
              <a:rPr lang="hu-HU" sz="3200" b="1" dirty="0"/>
              <a:t>akkor kerül fókuszba</a:t>
            </a:r>
            <a:r>
              <a:rPr lang="hu-HU" sz="3200" dirty="0"/>
              <a:t>, ha egy felhasználói művelet vagy egy programozott parancs miatt </a:t>
            </a:r>
            <a:r>
              <a:rPr lang="hu-HU" sz="3200" b="1" dirty="0"/>
              <a:t>aktívvá válik</a:t>
            </a:r>
            <a:r>
              <a:rPr lang="hu-HU" sz="3200" dirty="0"/>
              <a:t> az interakcióhoz.)</a:t>
            </a:r>
          </a:p>
          <a:p>
            <a:r>
              <a:rPr lang="hu-HU" sz="3200" dirty="0"/>
              <a:t>Nem csak linkek esetén hasznos, hanem más interaktív elemek esetén is (pl. </a:t>
            </a:r>
            <a:r>
              <a:rPr lang="hu-HU" sz="3200" dirty="0" err="1">
                <a:latin typeface="Consolas" panose="020B0609020204030204" pitchFamily="49" charset="0"/>
              </a:rPr>
              <a:t>details</a:t>
            </a:r>
            <a:r>
              <a:rPr lang="hu-HU" sz="3200" dirty="0"/>
              <a:t> tag lenyitásakor)</a:t>
            </a:r>
          </a:p>
          <a:p>
            <a:pPr lvl="1"/>
            <a:r>
              <a:rPr lang="hu-HU" sz="3600" dirty="0"/>
              <a:t>Vagyis az </a:t>
            </a:r>
            <a:r>
              <a:rPr lang="hu-HU" sz="3600" dirty="0">
                <a:solidFill>
                  <a:srgbClr val="FF0000"/>
                </a:solidFill>
                <a:latin typeface="Consolas" panose="020B0609020204030204" pitchFamily="49" charset="0"/>
              </a:rPr>
              <a:t>a:focus</a:t>
            </a:r>
            <a:r>
              <a:rPr lang="hu-HU" sz="3600" dirty="0">
                <a:latin typeface="Consolas" panose="020B0609020204030204" pitchFamily="49" charset="0"/>
              </a:rPr>
              <a:t> </a:t>
            </a:r>
            <a:r>
              <a:rPr lang="hu-HU" sz="3600" dirty="0"/>
              <a:t>szelektor helyett használjuk a </a:t>
            </a:r>
            <a:r>
              <a:rPr lang="hu-HU" sz="36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hu-HU" sz="3600" dirty="0" err="1">
                <a:solidFill>
                  <a:srgbClr val="FF0000"/>
                </a:solidFill>
                <a:latin typeface="Consolas" panose="020B0609020204030204" pitchFamily="49" charset="0"/>
              </a:rPr>
              <a:t>focus</a:t>
            </a:r>
            <a:r>
              <a:rPr lang="hu-HU" sz="3600" dirty="0"/>
              <a:t> szelektort!</a:t>
            </a:r>
          </a:p>
          <a:p>
            <a:r>
              <a:rPr lang="hu-HU" sz="3200" dirty="0"/>
              <a:t>Gyakran úgy jelölik meg a fókuszba került elemeket, hogy a körvonal (outline) kerül beállításra.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3D98938-5E05-A915-D411-81D2FEA5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6454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4D1B77-1D30-EF86-985D-354732C1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Körvonal (outline)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4BBE7AD-2BF7-64CF-4290-3931B8CFE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b="1" dirty="0"/>
              <a:t>outline</a:t>
            </a:r>
            <a:r>
              <a:rPr lang="hu-HU" dirty="0"/>
              <a:t> (körvonal) nem része a dobozmodellnek, hanem kívül helyezkedik el, és nem befolyásolja az elem méretét.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7FD41F-D378-FFF2-0CF4-6028A8D5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64</a:t>
            </a:fld>
            <a:endParaRPr lang="hu-H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847189-AEAD-E64A-9339-932B97908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60" y="2150932"/>
            <a:ext cx="10564171" cy="168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✅ </a:t>
            </a:r>
            <a:r>
              <a:rPr kumimoji="0" lang="hu-HU" altLang="hu-H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Nem növeli az elem méretét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mert nem része a dobozmodellnek.</a:t>
            </a:r>
            <a:b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✅ </a:t>
            </a:r>
            <a:r>
              <a:rPr kumimoji="0" lang="hu-HU" altLang="hu-HU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Nincs külön outline-top, outline-</a:t>
            </a:r>
            <a:r>
              <a:rPr kumimoji="0" lang="hu-HU" altLang="hu-HU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bottom</a:t>
            </a:r>
            <a: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minden oldalon megjelenik.</a:t>
            </a:r>
            <a:br>
              <a:rPr kumimoji="0" lang="hu-HU" altLang="hu-H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hu-HU" altLang="hu-H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DF8283A-E73F-67D2-751A-1E33EE8E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0" y="5440992"/>
            <a:ext cx="7288319" cy="122836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E1B3B4B4-7593-BBC3-AC4F-99FFEAA665DC}"/>
              </a:ext>
            </a:extLst>
          </p:cNvPr>
          <p:cNvSpPr txBox="1"/>
          <p:nvPr/>
        </p:nvSpPr>
        <p:spPr>
          <a:xfrm>
            <a:off x="727969" y="3621995"/>
            <a:ext cx="7194609" cy="17475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40993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CF0E6-515E-9924-332D-89E57B5C7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DB25B3-914D-0373-51EE-091173E8772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Link állapotok (látszólagos osztályokkal)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574F5C3-8DFF-5386-EE75-FAFCD526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EA5D721-08B0-2D06-654E-AAFC4636D4AA}"/>
              </a:ext>
            </a:extLst>
          </p:cNvPr>
          <p:cNvSpPr txBox="1"/>
          <p:nvPr/>
        </p:nvSpPr>
        <p:spPr>
          <a:xfrm>
            <a:off x="549902" y="1103314"/>
            <a:ext cx="11114716" cy="18158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r>
              <a:rPr lang="hu-HU" sz="2800" dirty="0"/>
              <a:t>Állítsuk be, hogy a fókuszba került elemek legyenek aláhúzva </a:t>
            </a:r>
            <a:br>
              <a:rPr lang="hu-HU" sz="2800" dirty="0"/>
            </a:br>
            <a:r>
              <a:rPr lang="hu-HU" sz="2800" dirty="0"/>
              <a:t>(</a:t>
            </a:r>
            <a:r>
              <a:rPr lang="hu-HU" sz="28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text-</a:t>
            </a:r>
            <a:r>
              <a:rPr lang="hu-HU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decoration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underline</a:t>
            </a:r>
            <a:r>
              <a:rPr lang="hu-HU" sz="28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hu-HU" sz="2800" dirty="0"/>
              <a:t>, valamint legyen 4px vastag, folytonos, lila (</a:t>
            </a:r>
            <a:r>
              <a:rPr lang="hu-HU" sz="2800" dirty="0" err="1"/>
              <a:t>purple</a:t>
            </a:r>
            <a:r>
              <a:rPr lang="hu-HU" sz="2800" dirty="0"/>
              <a:t>) körvonaluk!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43B74A0-672C-7FE7-1E83-76C7ABE63D76}"/>
              </a:ext>
            </a:extLst>
          </p:cNvPr>
          <p:cNvSpPr txBox="1"/>
          <p:nvPr/>
        </p:nvSpPr>
        <p:spPr>
          <a:xfrm>
            <a:off x="549902" y="3026667"/>
            <a:ext cx="11114716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dirty="0">
                <a:solidFill>
                  <a:srgbClr val="D7BA7D"/>
                </a:solidFill>
                <a:latin typeface="Consolas" panose="020B0609020204030204" pitchFamily="49" charset="0"/>
              </a:rPr>
              <a:t>:</a:t>
            </a:r>
            <a:r>
              <a:rPr lang="hu-HU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focus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000" dirty="0">
                <a:solidFill>
                  <a:srgbClr val="9CDCFE"/>
                </a:solidFill>
                <a:latin typeface="Consolas" panose="020B0609020204030204" pitchFamily="49" charset="0"/>
              </a:rPr>
              <a:t>text-</a:t>
            </a:r>
            <a:r>
              <a:rPr lang="hu-HU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decoration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underline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/* Szöveg aláhúzás beállítása */</a:t>
            </a: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000" dirty="0">
                <a:solidFill>
                  <a:srgbClr val="9CDCFE"/>
                </a:solidFill>
                <a:latin typeface="Consolas" panose="020B0609020204030204" pitchFamily="49" charset="0"/>
              </a:rPr>
              <a:t>outline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hu-HU" sz="2000" dirty="0">
                <a:solidFill>
                  <a:srgbClr val="B5CEA8"/>
                </a:solidFill>
                <a:latin typeface="Consolas" panose="020B0609020204030204" pitchFamily="49" charset="0"/>
              </a:rPr>
              <a:t>4px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purple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/* Körvonal beállítása */</a:t>
            </a: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578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3B83-8224-8337-2829-23F9D9DE8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27E95A-5333-91D8-E765-0984EE5D63D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 err="1"/>
              <a:t>mailto</a:t>
            </a:r>
            <a:r>
              <a:rPr lang="hu-HU" dirty="0"/>
              <a:t> linkek megjelenítése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2BB77F-7272-E270-73F5-F7C384189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949950" cy="3021011"/>
          </a:xfrm>
        </p:spPr>
        <p:txBody>
          <a:bodyPr/>
          <a:lstStyle/>
          <a:p>
            <a:r>
              <a:rPr lang="hu-HU" sz="3200" dirty="0"/>
              <a:t>Elemek elé szöveget, vagy akár képet vagy emojit is generálhatunk a </a:t>
            </a:r>
            <a:r>
              <a:rPr lang="hu-HU" sz="3200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r>
              <a:rPr lang="hu-HU" sz="3200" dirty="0" err="1">
                <a:solidFill>
                  <a:srgbClr val="FF0000"/>
                </a:solidFill>
                <a:latin typeface="Consolas" panose="020B0609020204030204" pitchFamily="49" charset="0"/>
              </a:rPr>
              <a:t>before</a:t>
            </a:r>
            <a:r>
              <a:rPr lang="hu-HU" sz="3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hu-HU" sz="3200" dirty="0"/>
              <a:t>látszólagos osztállyal.</a:t>
            </a:r>
          </a:p>
          <a:p>
            <a:r>
              <a:rPr lang="hu-HU" sz="3200" dirty="0"/>
              <a:t>Használható emojik : </a:t>
            </a:r>
            <a:r>
              <a:rPr lang="hu-HU" sz="3200" dirty="0">
                <a:hlinkClick r:id="rId2"/>
              </a:rPr>
              <a:t>https://getemoji.com/</a:t>
            </a:r>
            <a:r>
              <a:rPr lang="hu-HU" sz="3200" dirty="0"/>
              <a:t>  </a:t>
            </a:r>
          </a:p>
          <a:p>
            <a:endParaRPr lang="hu-HU" sz="32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1E9B8C4-7EC0-34E4-71CB-014B2D3D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7541863-15C0-5A14-ACA8-80E8E23C8675}"/>
              </a:ext>
            </a:extLst>
          </p:cNvPr>
          <p:cNvSpPr txBox="1"/>
          <p:nvPr/>
        </p:nvSpPr>
        <p:spPr>
          <a:xfrm>
            <a:off x="6631320" y="1103314"/>
            <a:ext cx="5025693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^=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mailto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hu-HU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"📧"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Tartalom beszúrása </a:t>
            </a:r>
            <a:b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az elem elé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Jobb oldali kitöltés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megjelenítési </a:t>
            </a:r>
            <a:b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módjának beállítása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6875564-C3D9-9A01-BDFE-FE6309F29B42}"/>
              </a:ext>
            </a:extLst>
          </p:cNvPr>
          <p:cNvSpPr txBox="1"/>
          <p:nvPr/>
        </p:nvSpPr>
        <p:spPr>
          <a:xfrm>
            <a:off x="534655" y="4422591"/>
            <a:ext cx="11129963" cy="193899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Megfelelő szelektorlánccal jelöljük ki az e-mail címre mutató linkeket. Állítsuk be, hogy ezek elé egy megfelelő </a:t>
            </a:r>
            <a:r>
              <a:rPr lang="hu-HU" sz="2400" b="1" dirty="0"/>
              <a:t>emoji</a:t>
            </a:r>
            <a:r>
              <a:rPr lang="hu-HU" sz="2400" dirty="0"/>
              <a:t> legyen elhelyezve. Pl. 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📧</a:t>
            </a:r>
            <a:r>
              <a:rPr lang="hu-HU" sz="2400" dirty="0"/>
              <a:t> </a:t>
            </a:r>
          </a:p>
          <a:p>
            <a:r>
              <a:rPr lang="hu-HU" sz="2400" dirty="0"/>
              <a:t>A jobb oldali </a:t>
            </a:r>
            <a:r>
              <a:rPr lang="hu-HU" sz="2400" b="1" dirty="0"/>
              <a:t>belső margó (kitöltés) </a:t>
            </a:r>
            <a:r>
              <a:rPr lang="hu-HU" sz="2400" dirty="0"/>
              <a:t>legyen 5px. </a:t>
            </a:r>
          </a:p>
          <a:p>
            <a:r>
              <a:rPr lang="hu-HU" sz="2400" dirty="0"/>
              <a:t>A </a:t>
            </a:r>
            <a:r>
              <a:rPr lang="hu-HU" sz="2400" b="1" dirty="0"/>
              <a:t>megjelenítés módja </a:t>
            </a:r>
            <a:r>
              <a:rPr lang="hu-HU" sz="2400" dirty="0"/>
              <a:t>(</a:t>
            </a:r>
            <a:r>
              <a:rPr lang="hu-HU" sz="2400" dirty="0">
                <a:latin typeface="Consolas" panose="020B0609020204030204" pitchFamily="49" charset="0"/>
              </a:rPr>
              <a:t>display</a:t>
            </a:r>
            <a:r>
              <a:rPr lang="hu-HU" sz="2400" dirty="0"/>
              <a:t>) legyen  </a:t>
            </a:r>
            <a:r>
              <a:rPr lang="hu-HU" sz="2400" dirty="0" err="1">
                <a:latin typeface="Consolas" panose="020B0609020204030204" pitchFamily="49" charset="0"/>
              </a:rPr>
              <a:t>inline-block</a:t>
            </a:r>
            <a:r>
              <a:rPr lang="hu-HU" sz="2400" dirty="0"/>
              <a:t>, így soron belül marad az elem, de pl. az aláhúzás már nem jelenik meg rajta. </a:t>
            </a:r>
          </a:p>
        </p:txBody>
      </p:sp>
    </p:spTree>
    <p:extLst>
      <p:ext uri="{BB962C8B-B14F-4D97-AF65-F5344CB8AC3E}">
        <p14:creationId xmlns:p14="http://schemas.microsoft.com/office/powerpoint/2010/main" val="4713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FD0DB-AEB2-5182-1EA2-1E1DA90B4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C6B92B-D987-6E09-0155-382B8AA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Arculat - táblázatok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92AB972-5B0B-19ED-7398-917D9ED7E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EDBD62D-6C5B-4652-1F9D-BADDC026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67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6662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CF816-D60F-3D54-F42B-AC488B9D8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132F7B-E822-2A28-01DA-2E4E4767DE2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Táblázat, cellák, fejléc cellák megjelenése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BA9824-787A-0988-63D4-84C04C945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501943" cy="5278437"/>
          </a:xfrm>
        </p:spPr>
        <p:txBody>
          <a:bodyPr/>
          <a:lstStyle/>
          <a:p>
            <a:r>
              <a:rPr lang="hu-HU" dirty="0"/>
              <a:t>A táblázatok, az adatcellák, fejléc cellák tulajdonságait már megadtuk (szegély, méret, belső margó)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DC8057A-03E8-E40F-C232-3046505F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0501BCE-45EE-928F-76D8-278CC56857AA}"/>
              </a:ext>
            </a:extLst>
          </p:cNvPr>
          <p:cNvSpPr txBox="1"/>
          <p:nvPr/>
        </p:nvSpPr>
        <p:spPr>
          <a:xfrm>
            <a:off x="6162675" y="1283886"/>
            <a:ext cx="5501943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Szürke, 1px vastag, folytonos </a:t>
            </a:r>
            <a:b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vonalú szegély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teljes szélességet </a:t>
            </a:r>
            <a:b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elfoglalja a szülőjén belül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szegély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1CD1AFE-A5B6-B5C6-B79F-4E548C799485}"/>
              </a:ext>
            </a:extLst>
          </p:cNvPr>
          <p:cNvSpPr txBox="1"/>
          <p:nvPr/>
        </p:nvSpPr>
        <p:spPr>
          <a:xfrm>
            <a:off x="760413" y="2596098"/>
            <a:ext cx="5268580" cy="267765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Állítsuk be, hogy a táblázat szegélyei legyenek összecsukva (</a:t>
            </a:r>
            <a:r>
              <a:rPr lang="hu-HU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border-collapse</a:t>
            </a:r>
            <a:r>
              <a:rPr lang="hu-HU" sz="24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collapse</a:t>
            </a:r>
            <a:r>
              <a:rPr lang="hu-HU" sz="2400" dirty="0"/>
              <a:t>), vagyis, a szomszédos celláknál ne duplán  jelenjenek meg a szegélyek, csak egyszeresen. Ezt a </a:t>
            </a:r>
            <a:r>
              <a:rPr lang="hu-HU" sz="2400" dirty="0" err="1">
                <a:latin typeface="Consolas" panose="020B0609020204030204" pitchFamily="49" charset="0"/>
              </a:rPr>
              <a:t>table</a:t>
            </a:r>
            <a:r>
              <a:rPr lang="hu-HU" sz="2400" dirty="0"/>
              <a:t> elemnél kell megadni.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3A5685E-CBFC-2EB7-C00D-DCDF67150569}"/>
              </a:ext>
            </a:extLst>
          </p:cNvPr>
          <p:cNvSpPr txBox="1"/>
          <p:nvPr/>
        </p:nvSpPr>
        <p:spPr>
          <a:xfrm>
            <a:off x="760413" y="5435421"/>
            <a:ext cx="5335421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border-collapse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collapse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 táblázat celláinak szegélyei összeolvadnak, nem lesznek dupla vonalak */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827596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7D032-0A28-AA83-74E8-C8F311A6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160E1A-B4FE-0BF2-9603-55E02C33F1D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Táblázat, cellák, fejléc cellák megjelenése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938AFF-F204-772E-F99E-DE1A09D51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6007100" cy="5278437"/>
          </a:xfrm>
        </p:spPr>
        <p:txBody>
          <a:bodyPr/>
          <a:lstStyle/>
          <a:p>
            <a:r>
              <a:rPr lang="hu-HU" dirty="0"/>
              <a:t>Beállítottuk, hogy a táblázat felirata alulra kerüljön, a fejléc cellák pedig jobbra igazítottak legyenek..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CB0DE0C-E5D8-5686-4D40-0AF35899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69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24FE9B3-F0B9-B145-77CE-CC25B0F68849}"/>
              </a:ext>
            </a:extLst>
          </p:cNvPr>
          <p:cNvSpPr txBox="1"/>
          <p:nvPr/>
        </p:nvSpPr>
        <p:spPr>
          <a:xfrm>
            <a:off x="6714793" y="1092478"/>
            <a:ext cx="4949825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caption-side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 táblázat címe (</a:t>
            </a:r>
            <a:r>
              <a:rPr lang="hu-HU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az aljára kerül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igazítása */</a:t>
            </a:r>
            <a:endParaRPr lang="hu-H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A8A5B19-27AD-5498-2D26-A695C3A56A52}"/>
              </a:ext>
            </a:extLst>
          </p:cNvPr>
          <p:cNvSpPr txBox="1"/>
          <p:nvPr/>
        </p:nvSpPr>
        <p:spPr>
          <a:xfrm>
            <a:off x="760412" y="2650843"/>
            <a:ext cx="5773737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Állítsuk be, hogy a </a:t>
            </a:r>
            <a:r>
              <a:rPr lang="hu-HU" sz="2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scope</a:t>
            </a:r>
            <a:r>
              <a:rPr lang="hu-HU" sz="2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row</a:t>
            </a:r>
            <a:r>
              <a:rPr lang="hu-HU" sz="2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hu-HU" sz="2400" dirty="0">
                <a:latin typeface="Consolas" panose="020B0609020204030204" pitchFamily="49" charset="0"/>
              </a:rPr>
              <a:t> </a:t>
            </a:r>
            <a:r>
              <a:rPr lang="hu-HU" sz="2400" dirty="0"/>
              <a:t>paraméterrel ellátott fejléccellák után (</a:t>
            </a:r>
            <a:r>
              <a:rPr lang="hu-HU" sz="2400" b="0" dirty="0">
                <a:solidFill>
                  <a:srgbClr val="D7BA7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hu-HU" sz="2400" b="0" dirty="0" err="1">
                <a:solidFill>
                  <a:srgbClr val="D7BA7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after</a:t>
            </a:r>
            <a:r>
              <a:rPr lang="hu-HU" sz="2400" b="0" dirty="0">
                <a:effectLst/>
                <a:latin typeface="Consolas" panose="020B0609020204030204" pitchFamily="49" charset="0"/>
              </a:rPr>
              <a:t>)</a:t>
            </a:r>
            <a:r>
              <a:rPr lang="hu-HU" sz="2400" dirty="0"/>
              <a:t> legyen generálva egy emoji, amely egy jobbra mutató nyilat (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➡️</a:t>
            </a:r>
            <a:r>
              <a:rPr lang="hu-HU" sz="2400" b="0" dirty="0">
                <a:effectLst/>
                <a:latin typeface="Consolas" panose="020B0609020204030204" pitchFamily="49" charset="0"/>
              </a:rPr>
              <a:t>)</a:t>
            </a:r>
            <a:r>
              <a:rPr lang="hu-HU" sz="2400" dirty="0"/>
              <a:t>jelenít meg.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407FBD7-0C7B-323B-C4BD-9933292C27E5}"/>
              </a:ext>
            </a:extLst>
          </p:cNvPr>
          <p:cNvSpPr txBox="1"/>
          <p:nvPr/>
        </p:nvSpPr>
        <p:spPr>
          <a:xfrm>
            <a:off x="760412" y="4459164"/>
            <a:ext cx="1089660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b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hu-HU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2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"➡️"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Tartalom beszúrása az elem mögé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993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58C53B-068F-A200-6703-DE19EEB3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rács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20CD019-D840-CB30-18EC-66EDC9B9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alapcsomag már tartalmazza a rács beállítását a HTML kódban. 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32CBD78-50F0-4D06-4CE5-F4CF6823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2032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2174-5DF6-4015-597C-9ED422F7B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427C0D-B4EB-B048-AD5B-454DAE6D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Arculat – illusztrációk, előre formázott elemek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CA996A1-7AE1-97FD-C0D0-1E0490338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F43F9D3-ED22-E601-4B12-B0A61F14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70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30522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8BB7D-0323-3270-4588-6B0135AC7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0658B2-48A2-BAE6-54E2-CEE3258F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ELŐRE FORMÁZOTT ELEMEK -  </a:t>
            </a:r>
            <a:r>
              <a:rPr lang="hu-HU" dirty="0" err="1"/>
              <a:t>white</a:t>
            </a:r>
            <a:r>
              <a:rPr lang="hu-HU" dirty="0"/>
              <a:t> </a:t>
            </a:r>
            <a:r>
              <a:rPr lang="hu-HU" dirty="0" err="1"/>
              <a:t>space</a:t>
            </a:r>
            <a:r>
              <a:rPr lang="hu-HU" dirty="0"/>
              <a:t> karakterek kezelése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239F2B-5D70-5389-B2D8-7DD0693D2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900" cy="1477962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white-space</a:t>
            </a:r>
            <a:r>
              <a:rPr lang="hu-HU" dirty="0"/>
              <a:t> CSS tulajdonság szabályozza, hogyan kezeli a böngésző a szóközöket, sortöréseket és az automatikus tördelést. Az alábbi értékeket használhatod:</a:t>
            </a:r>
          </a:p>
          <a:p>
            <a:pPr marL="457200" lvl="2" indent="0">
              <a:buNone/>
            </a:pPr>
            <a:endParaRPr lang="hu-HU" dirty="0"/>
          </a:p>
          <a:p>
            <a:pPr lvl="2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8020458-F363-E4BC-FC54-99DDE01C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13" y="6453188"/>
            <a:ext cx="487362" cy="365125"/>
          </a:xfrm>
        </p:spPr>
        <p:txBody>
          <a:bodyPr/>
          <a:lstStyle/>
          <a:p>
            <a:fld id="{770C380C-C845-4963-A3FD-AC6F788C337B}" type="slidenum">
              <a:rPr lang="hu-HU" smtClean="0"/>
              <a:pPr/>
              <a:t>71</a:t>
            </a:fld>
            <a:endParaRPr lang="hu-HU"/>
          </a:p>
        </p:txBody>
      </p:sp>
      <p:graphicFrame>
        <p:nvGraphicFramePr>
          <p:cNvPr id="17" name="Táblázat 16">
            <a:extLst>
              <a:ext uri="{FF2B5EF4-FFF2-40B4-BE49-F238E27FC236}">
                <a16:creationId xmlns:a16="http://schemas.microsoft.com/office/drawing/2014/main" id="{6C2B18C9-C416-48E8-BCE7-50F46D200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081718"/>
              </p:ext>
            </p:extLst>
          </p:nvPr>
        </p:nvGraphicFramePr>
        <p:xfrm>
          <a:off x="733425" y="2774950"/>
          <a:ext cx="10782300" cy="328178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800350">
                  <a:extLst>
                    <a:ext uri="{9D8B030D-6E8A-4147-A177-3AD203B41FA5}">
                      <a16:colId xmlns:a16="http://schemas.microsoft.com/office/drawing/2014/main" val="3345037619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47427029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31898182"/>
                    </a:ext>
                  </a:extLst>
                </a:gridCol>
                <a:gridCol w="2962275">
                  <a:extLst>
                    <a:ext uri="{9D8B030D-6E8A-4147-A177-3AD203B41FA5}">
                      <a16:colId xmlns:a16="http://schemas.microsoft.com/office/drawing/2014/main" val="507067297"/>
                    </a:ext>
                  </a:extLst>
                </a:gridCol>
              </a:tblGrid>
              <a:tr h="932551">
                <a:tc>
                  <a:txBody>
                    <a:bodyPr/>
                    <a:lstStyle/>
                    <a:p>
                      <a:pPr algn="ctr" fontAlgn="t"/>
                      <a:r>
                        <a:rPr lang="hu-HU" sz="2400" u="none" strike="noStrike" dirty="0" err="1">
                          <a:effectLst/>
                        </a:rPr>
                        <a:t>white-space</a:t>
                      </a:r>
                      <a:r>
                        <a:rPr lang="hu-HU" sz="2400" u="none" strike="noStrike" dirty="0">
                          <a:effectLst/>
                        </a:rPr>
                        <a:t> érték</a:t>
                      </a:r>
                      <a:endParaRPr lang="hu-HU" sz="24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hu-HU" sz="2400" u="none" strike="noStrike">
                          <a:effectLst/>
                        </a:rPr>
                        <a:t>Szóközök megőrzése</a:t>
                      </a:r>
                      <a:endParaRPr lang="hu-HU" sz="2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hu-HU" sz="2400" u="none" strike="noStrike">
                          <a:effectLst/>
                        </a:rPr>
                        <a:t>Sortörések megőrzése</a:t>
                      </a:r>
                      <a:endParaRPr lang="hu-HU" sz="2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hu-HU" sz="2400" u="none" strike="noStrike">
                          <a:effectLst/>
                        </a:rPr>
                        <a:t>Automatikus sortörés</a:t>
                      </a:r>
                      <a:endParaRPr lang="hu-HU" sz="2400" b="1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13900786"/>
                  </a:ext>
                </a:extLst>
              </a:tr>
              <a:tr h="261219"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 err="1">
                          <a:effectLst/>
                          <a:latin typeface="Consolas" panose="020B0609020204030204" pitchFamily="49" charset="0"/>
                        </a:rPr>
                        <a:t>normal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Nem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FDE1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Nem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FDE1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810156"/>
                  </a:ext>
                </a:extLst>
              </a:tr>
              <a:tr h="261219"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 err="1">
                          <a:effectLst/>
                          <a:latin typeface="Consolas" panose="020B0609020204030204" pitchFamily="49" charset="0"/>
                        </a:rPr>
                        <a:t>nowrap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Nem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FDE1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Nem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FDE1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Nem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FDE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478164"/>
                  </a:ext>
                </a:extLst>
              </a:tr>
              <a:tr h="261219"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>
                          <a:effectLst/>
                          <a:latin typeface="Consolas" panose="020B0609020204030204" pitchFamily="49" charset="0"/>
                        </a:rPr>
                        <a:t>pre</a:t>
                      </a:r>
                      <a:endParaRPr lang="hu-HU" sz="24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Nem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FDE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498242"/>
                  </a:ext>
                </a:extLst>
              </a:tr>
              <a:tr h="261219"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 err="1">
                          <a:effectLst/>
                          <a:latin typeface="Consolas" panose="020B0609020204030204" pitchFamily="49" charset="0"/>
                        </a:rPr>
                        <a:t>pre-wrap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61538"/>
                  </a:ext>
                </a:extLst>
              </a:tr>
              <a:tr h="261219"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 err="1">
                          <a:effectLst/>
                          <a:latin typeface="Consolas" panose="020B0609020204030204" pitchFamily="49" charset="0"/>
                        </a:rPr>
                        <a:t>pre</a:t>
                      </a:r>
                      <a:r>
                        <a:rPr lang="hu-HU" sz="2400" u="none" strike="noStrike" dirty="0">
                          <a:effectLst/>
                          <a:latin typeface="Consolas" panose="020B0609020204030204" pitchFamily="49" charset="0"/>
                        </a:rPr>
                        <a:t>-line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Nem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FDE1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25512"/>
                  </a:ext>
                </a:extLst>
              </a:tr>
              <a:tr h="472806"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 err="1">
                          <a:effectLst/>
                          <a:latin typeface="Consolas" panose="020B0609020204030204" pitchFamily="49" charset="0"/>
                        </a:rPr>
                        <a:t>break-spaces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400" u="none" strike="noStrike" dirty="0">
                          <a:effectLst/>
                        </a:rPr>
                        <a:t>Igen</a:t>
                      </a:r>
                      <a:endParaRPr lang="hu-HU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21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398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EC0D-411E-99AA-808B-09BF344FC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427ECE-F6F4-5C2B-E1CA-270EBC14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szavak tördelése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AC9B71-CFDC-7668-AD7A-8FE51AE54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900" cy="1477962"/>
          </a:xfrm>
        </p:spPr>
        <p:txBody>
          <a:bodyPr/>
          <a:lstStyle/>
          <a:p>
            <a:r>
              <a:rPr lang="hu-HU" sz="2400" dirty="0"/>
              <a:t>A </a:t>
            </a:r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word-wrap</a:t>
            </a:r>
            <a:r>
              <a:rPr lang="hu-HU" sz="2400" dirty="0"/>
              <a:t> (újabban </a:t>
            </a:r>
            <a:r>
              <a:rPr lang="hu-HU" sz="2400" dirty="0">
                <a:solidFill>
                  <a:srgbClr val="7030A0"/>
                </a:solidFill>
                <a:latin typeface="Consolas" panose="020B0609020204030204" pitchFamily="49" charset="0"/>
              </a:rPr>
              <a:t>overflow-</a:t>
            </a:r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wrap</a:t>
            </a:r>
            <a:r>
              <a:rPr lang="hu-HU" sz="2400" dirty="0"/>
              <a:t>) CSS tulajdonság azt határozza meg, hogy egy hosszú szó (vagy nem törhető karakterlánc) hogyan </a:t>
            </a:r>
            <a:r>
              <a:rPr lang="hu-HU" sz="2400" dirty="0" err="1"/>
              <a:t>törjön</a:t>
            </a:r>
            <a:r>
              <a:rPr lang="hu-HU" sz="2400" dirty="0"/>
              <a:t> meg, ha nem fér el a szülőelem szélességén belül.</a:t>
            </a:r>
          </a:p>
          <a:p>
            <a:r>
              <a:rPr lang="hu-HU" sz="2400" dirty="0"/>
              <a:t>A CSS szabványosítás során egyértelműbbé akarták tenni, hogy ez a tulajdonság nem csak szavakat érint, hanem minden olyan karakterláncot, amely túlnyúlik a kijelölt elem méretén. Ezért változott meg a neve erre: </a:t>
            </a:r>
            <a:r>
              <a:rPr lang="hu-HU" sz="2400" dirty="0">
                <a:solidFill>
                  <a:srgbClr val="7030A0"/>
                </a:solidFill>
                <a:latin typeface="Consolas" panose="020B0609020204030204" pitchFamily="49" charset="0"/>
              </a:rPr>
              <a:t>overflow-</a:t>
            </a:r>
            <a:r>
              <a:rPr lang="hu-HU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wrap</a:t>
            </a:r>
            <a:endParaRPr lang="hu-HU" sz="2400" dirty="0"/>
          </a:p>
          <a:p>
            <a:r>
              <a:rPr lang="hu-HU" sz="2400" dirty="0"/>
              <a:t>Ez az elnevezés jobban illik a funkciójához, mert arra utal, hogy mi történik, ha egy szó vagy karakterlánc túlcsordul (overflow).</a:t>
            </a:r>
          </a:p>
          <a:p>
            <a:pPr lvl="1"/>
            <a:endParaRPr lang="hu-HU" sz="20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D1C627-2542-282B-B240-EFC9E2BF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13" y="6453188"/>
            <a:ext cx="487362" cy="365125"/>
          </a:xfrm>
        </p:spPr>
        <p:txBody>
          <a:bodyPr/>
          <a:lstStyle/>
          <a:p>
            <a:fld id="{770C380C-C845-4963-A3FD-AC6F788C337B}" type="slidenum">
              <a:rPr lang="hu-HU" smtClean="0"/>
              <a:pPr/>
              <a:t>72</a:t>
            </a:fld>
            <a:endParaRPr lang="hu-HU"/>
          </a:p>
        </p:txBody>
      </p:sp>
      <p:graphicFrame>
        <p:nvGraphicFramePr>
          <p:cNvPr id="13" name="Táblázat 12">
            <a:extLst>
              <a:ext uri="{FF2B5EF4-FFF2-40B4-BE49-F238E27FC236}">
                <a16:creationId xmlns:a16="http://schemas.microsoft.com/office/drawing/2014/main" id="{9E6B98EE-740A-25E6-623E-1B1D38504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828297"/>
              </p:ext>
            </p:extLst>
          </p:nvPr>
        </p:nvGraphicFramePr>
        <p:xfrm>
          <a:off x="761998" y="4551045"/>
          <a:ext cx="10363201" cy="188121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692645">
                  <a:extLst>
                    <a:ext uri="{9D8B030D-6E8A-4147-A177-3AD203B41FA5}">
                      <a16:colId xmlns:a16="http://schemas.microsoft.com/office/drawing/2014/main" val="2087422927"/>
                    </a:ext>
                  </a:extLst>
                </a:gridCol>
                <a:gridCol w="7670556">
                  <a:extLst>
                    <a:ext uri="{9D8B030D-6E8A-4147-A177-3AD203B41FA5}">
                      <a16:colId xmlns:a16="http://schemas.microsoft.com/office/drawing/2014/main" val="4166102726"/>
                    </a:ext>
                  </a:extLst>
                </a:gridCol>
              </a:tblGrid>
              <a:tr h="412456">
                <a:tc>
                  <a:txBody>
                    <a:bodyPr/>
                    <a:lstStyle/>
                    <a:p>
                      <a:pPr algn="ctr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2000" dirty="0"/>
                        <a:t>Érték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2000" dirty="0"/>
                        <a:t>Jelentés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11023581"/>
                  </a:ext>
                </a:extLst>
              </a:tr>
              <a:tr h="412456">
                <a:tc>
                  <a:txBody>
                    <a:bodyPr/>
                    <a:lstStyle/>
                    <a:p>
                      <a:pPr algn="l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2000" dirty="0" err="1">
                          <a:latin typeface="Consolas" panose="020B0609020204030204" pitchFamily="49" charset="0"/>
                        </a:rPr>
                        <a:t>normal</a:t>
                      </a:r>
                      <a:endParaRPr lang="hu-HU" sz="2000" dirty="0"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2000" dirty="0"/>
                        <a:t>A szavak nem törnek meg, hanem túlnyúlnak a szülőelem határain.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0828671"/>
                  </a:ext>
                </a:extLst>
              </a:tr>
              <a:tr h="643843">
                <a:tc>
                  <a:txBody>
                    <a:bodyPr/>
                    <a:lstStyle/>
                    <a:p>
                      <a:pPr algn="l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2000" dirty="0" err="1">
                          <a:latin typeface="Consolas" panose="020B0609020204030204" pitchFamily="49" charset="0"/>
                        </a:rPr>
                        <a:t>break-word</a:t>
                      </a:r>
                      <a:endParaRPr lang="hu-HU" sz="2000" dirty="0"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2000" dirty="0"/>
                        <a:t>A szavak megtörnek, ha nem férnek el a konténerben, akár egy betűnél is.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0320923"/>
                  </a:ext>
                </a:extLst>
              </a:tr>
              <a:tr h="412456">
                <a:tc>
                  <a:txBody>
                    <a:bodyPr/>
                    <a:lstStyle/>
                    <a:p>
                      <a:pPr algn="l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2000" dirty="0" err="1">
                          <a:latin typeface="Consolas" panose="020B0609020204030204" pitchFamily="49" charset="0"/>
                        </a:rPr>
                        <a:t>anywhere</a:t>
                      </a:r>
                      <a:endParaRPr lang="hu-HU" sz="2000" dirty="0"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hu-HU" sz="2000" dirty="0"/>
                        <a:t>Minden karakter törhető, még ha nem is lenne </a:t>
                      </a:r>
                      <a:r>
                        <a:rPr lang="hu-HU" sz="2000" dirty="0" err="1"/>
                        <a:t>nyelvtanilag</a:t>
                      </a:r>
                      <a:r>
                        <a:rPr lang="hu-HU" sz="2000" dirty="0"/>
                        <a:t> helyes.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1071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160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598E9-AF48-9794-DFDB-685FEBFD0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0FF06B-3DC4-A468-38C9-DDA3674A98A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ELŐRE FORMÁZOTT ELEMEK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8F9DA18-704D-E29E-E9DE-5985532FF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206999" cy="5278437"/>
          </a:xfrm>
        </p:spPr>
        <p:txBody>
          <a:bodyPr/>
          <a:lstStyle/>
          <a:p>
            <a:r>
              <a:rPr lang="hu-HU" dirty="0"/>
              <a:t>Az előre formázott elemek megjelenésének beállítása részben megtörtént.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BB4358-44B2-E840-5B4B-829F34A1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73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6A795A9-FAE7-8D48-F417-AE0F583F6EE2}"/>
              </a:ext>
            </a:extLst>
          </p:cNvPr>
          <p:cNvSpPr txBox="1"/>
          <p:nvPr/>
        </p:nvSpPr>
        <p:spPr>
          <a:xfrm>
            <a:off x="5734049" y="1283886"/>
            <a:ext cx="5930569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white-space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pre-wrap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Megengedi a sortörést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break-word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Hosszú szavak törése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overflow-x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Vízszintes görgetés, ha szükséges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Maximális szélesség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igazítása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DF722D7-DCFC-A031-86A0-00941338EDAF}"/>
              </a:ext>
            </a:extLst>
          </p:cNvPr>
          <p:cNvSpPr txBox="1"/>
          <p:nvPr/>
        </p:nvSpPr>
        <p:spPr>
          <a:xfrm>
            <a:off x="760413" y="2576547"/>
            <a:ext cx="4716462" cy="35394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Állítsuk be a </a:t>
            </a:r>
            <a:r>
              <a:rPr lang="hu-HU" sz="2800" b="1" dirty="0" err="1">
                <a:latin typeface="Consolas" panose="020B0609020204030204" pitchFamily="49" charset="0"/>
              </a:rPr>
              <a:t>pre</a:t>
            </a:r>
            <a:r>
              <a:rPr lang="hu-HU" sz="2800" dirty="0"/>
              <a:t> elemekre a </a:t>
            </a:r>
            <a:r>
              <a:rPr lang="hu-HU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white-space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pre-wrap</a:t>
            </a:r>
            <a:r>
              <a:rPr lang="hu-HU" sz="2800" dirty="0"/>
              <a:t>, </a:t>
            </a:r>
            <a:br>
              <a:rPr lang="hu-HU" sz="2800" dirty="0"/>
            </a:br>
            <a:endParaRPr lang="hu-HU" sz="2800" dirty="0"/>
          </a:p>
          <a:p>
            <a:r>
              <a:rPr lang="hu-HU" sz="2800" dirty="0"/>
              <a:t>illetve </a:t>
            </a:r>
            <a:r>
              <a:rPr lang="hu-HU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overflow</a:t>
            </a:r>
            <a:r>
              <a:rPr lang="hu-HU" sz="28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-</a:t>
            </a:r>
            <a:r>
              <a:rPr lang="hu-HU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wrap</a:t>
            </a:r>
            <a:r>
              <a:rPr lang="hu-HU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break-word</a:t>
            </a:r>
            <a:r>
              <a:rPr lang="hu-HU" sz="2800" b="1" dirty="0"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hu-HU" sz="2800" dirty="0"/>
              <a:t>deklarációkat, és nézzük meg mi változik a böngészőben!</a:t>
            </a:r>
          </a:p>
        </p:txBody>
      </p:sp>
    </p:spTree>
    <p:extLst>
      <p:ext uri="{BB962C8B-B14F-4D97-AF65-F5344CB8AC3E}">
        <p14:creationId xmlns:p14="http://schemas.microsoft.com/office/powerpoint/2010/main" val="1428932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B9B4E-5C89-2FC5-ED5B-6B05E3AF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E3ED36-C25B-C5BF-906D-1718710D8EF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ELŐRE FORMÁZOTT </a:t>
            </a:r>
            <a:r>
              <a:rPr lang="hu-HU" dirty="0" err="1"/>
              <a:t>ELEMEt</a:t>
            </a:r>
            <a:r>
              <a:rPr lang="hu-HU" dirty="0"/>
              <a:t>  tartalmazó illusztráció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CC45F0E-476F-67EE-4668-F0723DB7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74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BD63F49-1A21-D494-1D37-6223A62FDA69}"/>
              </a:ext>
            </a:extLst>
          </p:cNvPr>
          <p:cNvSpPr txBox="1"/>
          <p:nvPr/>
        </p:nvSpPr>
        <p:spPr>
          <a:xfrm>
            <a:off x="5734049" y="1283886"/>
            <a:ext cx="593056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Háttérszín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színének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F58DB6C-9245-34C8-1399-FFEEAC267680}"/>
              </a:ext>
            </a:extLst>
          </p:cNvPr>
          <p:cNvSpPr txBox="1"/>
          <p:nvPr/>
        </p:nvSpPr>
        <p:spPr>
          <a:xfrm>
            <a:off x="527382" y="1283886"/>
            <a:ext cx="4716462" cy="39703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endParaRPr lang="hu-HU" sz="2800" b="1" dirty="0"/>
          </a:p>
          <a:p>
            <a:r>
              <a:rPr lang="hu-HU" sz="2800" dirty="0"/>
              <a:t>Az összes olyan </a:t>
            </a:r>
            <a:r>
              <a:rPr lang="hu-HU" sz="2800" b="0" dirty="0" err="1">
                <a:solidFill>
                  <a:srgbClr val="D7BA7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figure</a:t>
            </a:r>
            <a:r>
              <a:rPr lang="hu-HU" sz="2800" dirty="0"/>
              <a:t> elemet fekete színnel és fehér szövegszínnel szeretnénk megjeleníteni, amelynek van </a:t>
            </a:r>
            <a:r>
              <a:rPr lang="hu-HU" sz="28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pre</a:t>
            </a:r>
            <a:r>
              <a:rPr lang="hu-HU" sz="2800" dirty="0"/>
              <a:t> leszármazottja.</a:t>
            </a:r>
          </a:p>
          <a:p>
            <a:endParaRPr lang="hu-HU" sz="2800" dirty="0"/>
          </a:p>
          <a:p>
            <a:r>
              <a:rPr lang="hu-HU" sz="2800" dirty="0"/>
              <a:t>Milyen szelektort használjunk?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5F3DD1E-CD4C-BFDE-9CC8-F36390AAB155}"/>
              </a:ext>
            </a:extLst>
          </p:cNvPr>
          <p:cNvSpPr txBox="1"/>
          <p:nvPr/>
        </p:nvSpPr>
        <p:spPr>
          <a:xfrm>
            <a:off x="5734049" y="3499878"/>
            <a:ext cx="593056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figure:has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Háttérszín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színének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451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A9A5-B30A-0C1D-7C71-861ACD4AA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3BE019-1AF0-5AC0-C3C2-ED203245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Arculat – további beállítások haladó szelektorláncok alkalmazásával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AD1191-1B57-25C4-6252-4B53A63F4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2EBD83-608D-A6A7-5040-C434DF01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75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40697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8DF4F-3553-7D13-623F-7CBDFFD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8C2AE5-8D79-24E7-33FD-2A081C9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H2 elem megjelenítése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2C1A99-37D2-F931-A58E-6B743D0B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413FEBE-03BF-F7E8-2705-50A642157549}"/>
              </a:ext>
            </a:extLst>
          </p:cNvPr>
          <p:cNvSpPr txBox="1"/>
          <p:nvPr/>
        </p:nvSpPr>
        <p:spPr>
          <a:xfrm>
            <a:off x="5734049" y="1283886"/>
            <a:ext cx="5930569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???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'🎞️'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6A9955"/>
                </a:solidFill>
                <a:latin typeface="Consolas" panose="020B0609020204030204" pitchFamily="49" charset="0"/>
              </a:rPr>
              <a:t>/* Egy filmtekercs emoji jelenik meg tartalomként */</a:t>
            </a: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padding-right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dirty="0">
                <a:solidFill>
                  <a:srgbClr val="6A9955"/>
                </a:solidFill>
                <a:latin typeface="Consolas" panose="020B0609020204030204" pitchFamily="49" charset="0"/>
              </a:rPr>
              <a:t>/* Az elem jobb oldalán 10px belső térközt állít be */</a:t>
            </a: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hu-HU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1103825-08F4-CED7-5529-F2AAEAC73BC8}"/>
              </a:ext>
            </a:extLst>
          </p:cNvPr>
          <p:cNvSpPr txBox="1"/>
          <p:nvPr/>
        </p:nvSpPr>
        <p:spPr>
          <a:xfrm>
            <a:off x="527382" y="1283886"/>
            <a:ext cx="4716462" cy="440120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endParaRPr lang="hu-HU" sz="2800" b="1" dirty="0"/>
          </a:p>
          <a:p>
            <a:r>
              <a:rPr lang="hu-HU" sz="2800" dirty="0"/>
              <a:t>A filmcímeket és a Források szöveget tartalmazó kettes címsorok elé egy filmtekercs emojit szeretnénk generálni. </a:t>
            </a:r>
          </a:p>
          <a:p>
            <a:endParaRPr lang="hu-HU" sz="2800" dirty="0"/>
          </a:p>
          <a:p>
            <a:r>
              <a:rPr lang="hu-HU" sz="2800" dirty="0"/>
              <a:t>Milyen szelektorláncot használjunk? Több helyes megoldás is lehet.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751E0C8-207F-99C9-BDB4-25D9061249F8}"/>
              </a:ext>
            </a:extLst>
          </p:cNvPr>
          <p:cNvSpPr txBox="1"/>
          <p:nvPr/>
        </p:nvSpPr>
        <p:spPr>
          <a:xfrm>
            <a:off x="5734049" y="4582912"/>
            <a:ext cx="593056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dirty="0">
                <a:solidFill>
                  <a:srgbClr val="D7BA7D"/>
                </a:solidFill>
                <a:latin typeface="Consolas" panose="020B0609020204030204" pitchFamily="49" charset="0"/>
              </a:rPr>
              <a:t>main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400" dirty="0">
                <a:solidFill>
                  <a:srgbClr val="D7BA7D"/>
                </a:solidFill>
                <a:latin typeface="Consolas" panose="020B0609020204030204" pitchFamily="49" charset="0"/>
              </a:rPr>
              <a:t>h2:before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  <a:b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443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216D6-798E-B368-9943-D4CA707B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4B5C08-3F1A-AADC-D4AA-EF81668C8D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H2 elem megjelenítése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E5CD31-C3D1-A68F-4231-E739FB7D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77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5D15987-605C-BA72-395B-3D91189C6765}"/>
              </a:ext>
            </a:extLst>
          </p:cNvPr>
          <p:cNvSpPr txBox="1"/>
          <p:nvPr/>
        </p:nvSpPr>
        <p:spPr>
          <a:xfrm>
            <a:off x="5734049" y="1283886"/>
            <a:ext cx="593056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'📚'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Egy könyv emoji jelenik meg tartalomként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jobb oldalán 10px belső térközt állít be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54C9916-22E0-EDBF-9BE5-20CAA1ACEA3B}"/>
              </a:ext>
            </a:extLst>
          </p:cNvPr>
          <p:cNvSpPr txBox="1"/>
          <p:nvPr/>
        </p:nvSpPr>
        <p:spPr>
          <a:xfrm>
            <a:off x="527382" y="1283886"/>
            <a:ext cx="4716462" cy="440120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endParaRPr lang="hu-HU" sz="2800" b="1" dirty="0"/>
          </a:p>
          <a:p>
            <a:r>
              <a:rPr lang="hu-HU" sz="2800" dirty="0"/>
              <a:t>A Források szöveget tartalmazó kettes címsor elé inkább egy könyvet ábrázoló emojit szeretnénk generálni. </a:t>
            </a:r>
          </a:p>
          <a:p>
            <a:endParaRPr lang="hu-HU" sz="2800" dirty="0"/>
          </a:p>
          <a:p>
            <a:r>
              <a:rPr lang="hu-HU" sz="2800" dirty="0"/>
              <a:t>Milyen szelektorláncot használjunk? Több helyes megoldás is lehet.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C704FFF-A250-BF2C-60F3-A4A4B1CC90CC}"/>
              </a:ext>
            </a:extLst>
          </p:cNvPr>
          <p:cNvSpPr txBox="1"/>
          <p:nvPr/>
        </p:nvSpPr>
        <p:spPr>
          <a:xfrm>
            <a:off x="5734049" y="3919080"/>
            <a:ext cx="5930569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dirty="0">
                <a:solidFill>
                  <a:srgbClr val="D7BA7D"/>
                </a:solidFill>
                <a:latin typeface="Consolas" panose="020B0609020204030204" pitchFamily="49" charset="0"/>
              </a:rPr>
              <a:t>main</a:t>
            </a:r>
            <a:r>
              <a:rPr lang="hu-HU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hu-HU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article:last-of-type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000" dirty="0">
                <a:solidFill>
                  <a:srgbClr val="D7BA7D"/>
                </a:solidFill>
                <a:latin typeface="Consolas" panose="020B0609020204030204" pitchFamily="49" charset="0"/>
              </a:rPr>
              <a:t>h2:before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}</a:t>
            </a:r>
          </a:p>
        </p:txBody>
      </p:sp>
    </p:spTree>
    <p:extLst>
      <p:ext uri="{BB962C8B-B14F-4D97-AF65-F5344CB8AC3E}">
        <p14:creationId xmlns:p14="http://schemas.microsoft.com/office/powerpoint/2010/main" val="23628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728A-E6D9-19DE-66C2-AC67AE72A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2CD434-C5DE-EC8D-F640-E12D513C1BB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címsor3 utáni bekezdés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352C138-253B-6DF6-29AD-9B3DB1C8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3EB0C25-08E1-39CD-0A04-B5F8246BE162}"/>
              </a:ext>
            </a:extLst>
          </p:cNvPr>
          <p:cNvSpPr txBox="1"/>
          <p:nvPr/>
        </p:nvSpPr>
        <p:spPr>
          <a:xfrm>
            <a:off x="5734049" y="1283886"/>
            <a:ext cx="5930569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secondary-color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Háttérszín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szegély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B01D707-69B3-C3E2-8F8D-3BAEE3A36A5F}"/>
              </a:ext>
            </a:extLst>
          </p:cNvPr>
          <p:cNvSpPr txBox="1"/>
          <p:nvPr/>
        </p:nvSpPr>
        <p:spPr>
          <a:xfrm>
            <a:off x="527382" y="1283886"/>
            <a:ext cx="4716462" cy="440120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endParaRPr lang="hu-HU" sz="2800" b="1" dirty="0"/>
          </a:p>
          <a:p>
            <a:r>
              <a:rPr lang="hu-HU" sz="2800" dirty="0"/>
              <a:t>A 3-as szintű címsorokat közvetlenül követő bekezdéseket máshogyan szeretnénk megjeleníteni.</a:t>
            </a:r>
          </a:p>
          <a:p>
            <a:endParaRPr lang="hu-HU" sz="2800" dirty="0"/>
          </a:p>
          <a:p>
            <a:r>
              <a:rPr lang="hu-HU" sz="2800" dirty="0"/>
              <a:t>Milyen szelektorláncot használjunk?</a:t>
            </a:r>
          </a:p>
          <a:p>
            <a:endParaRPr lang="hu-HU" sz="28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A11D661-15D5-A614-7923-3DF133DB1E1B}"/>
              </a:ext>
            </a:extLst>
          </p:cNvPr>
          <p:cNvSpPr txBox="1"/>
          <p:nvPr/>
        </p:nvSpPr>
        <p:spPr>
          <a:xfrm>
            <a:off x="5734049" y="3919080"/>
            <a:ext cx="5930569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dirty="0">
                <a:solidFill>
                  <a:srgbClr val="D7BA7D"/>
                </a:solidFill>
                <a:latin typeface="Consolas" panose="020B0609020204030204" pitchFamily="49" charset="0"/>
              </a:rPr>
              <a:t>h3</a:t>
            </a:r>
            <a:r>
              <a:rPr lang="hu-HU" sz="2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hu-HU" sz="24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349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CA421-0AF6-F267-0AC8-6F99273F7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548ACC-80A1-89B4-CA26-190424D887C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Páratlan Táblázatsorok formázása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9B4DCE-5DA8-E1E9-17DB-38E2E880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C46B668-500A-48DC-0C00-18B162419301}"/>
              </a:ext>
            </a:extLst>
          </p:cNvPr>
          <p:cNvSpPr txBox="1"/>
          <p:nvPr/>
        </p:nvSpPr>
        <p:spPr>
          <a:xfrm>
            <a:off x="5734049" y="1283886"/>
            <a:ext cx="593056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secondary-color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háttérszínét </a:t>
            </a:r>
            <a:b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világosszürkére állítja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D05E809-9979-FBD0-0D22-B6ED529385A0}"/>
              </a:ext>
            </a:extLst>
          </p:cNvPr>
          <p:cNvSpPr txBox="1"/>
          <p:nvPr/>
        </p:nvSpPr>
        <p:spPr>
          <a:xfrm>
            <a:off x="527382" y="1283886"/>
            <a:ext cx="4716462" cy="440120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endParaRPr lang="hu-HU" sz="2800" b="1" dirty="0"/>
          </a:p>
          <a:p>
            <a:r>
              <a:rPr lang="hu-HU" sz="2800" dirty="0"/>
              <a:t>Minden páratlan sorszámú táblázatsor háttérszínét át szeretnénk állítani a másodlagos színre.</a:t>
            </a:r>
          </a:p>
          <a:p>
            <a:endParaRPr lang="hu-HU" sz="2800" dirty="0"/>
          </a:p>
          <a:p>
            <a:r>
              <a:rPr lang="hu-HU" sz="2800" dirty="0"/>
              <a:t>Milyen szelektorláncot használjunk?</a:t>
            </a:r>
          </a:p>
          <a:p>
            <a:endParaRPr lang="hu-HU" sz="28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82AA94D-7A76-0300-89FE-81DB20039B03}"/>
              </a:ext>
            </a:extLst>
          </p:cNvPr>
          <p:cNvSpPr txBox="1"/>
          <p:nvPr/>
        </p:nvSpPr>
        <p:spPr>
          <a:xfrm>
            <a:off x="5726444" y="3746099"/>
            <a:ext cx="5930569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dirty="0" err="1">
                <a:solidFill>
                  <a:srgbClr val="D7BA7D"/>
                </a:solidFill>
                <a:latin typeface="Consolas" panose="020B0609020204030204" pitchFamily="49" charset="0"/>
              </a:rPr>
              <a:t>tr:nth-child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hu-HU" sz="2400" dirty="0">
                <a:solidFill>
                  <a:srgbClr val="B5CEA8"/>
                </a:solidFill>
                <a:latin typeface="Consolas" panose="020B0609020204030204" pitchFamily="49" charset="0"/>
              </a:rPr>
              <a:t>2n+1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endParaRPr lang="hu-HU" sz="2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hu-HU" sz="2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endParaRPr lang="hu-HU" sz="24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7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3DA00E-87F3-92E1-373C-BC7ECB59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rács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9A5EB0-0863-BBE6-6C25-BCE750DF8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4"/>
            <a:ext cx="11137900" cy="2163762"/>
          </a:xfrm>
        </p:spPr>
        <p:txBody>
          <a:bodyPr/>
          <a:lstStyle/>
          <a:p>
            <a:r>
              <a:rPr lang="hu-HU" dirty="0"/>
              <a:t>Készítsük el a folyékony rácsot CSS3 segítségével!</a:t>
            </a:r>
          </a:p>
          <a:p>
            <a:r>
              <a:rPr lang="hu-HU" dirty="0"/>
              <a:t>Tartsuk meg azokat az osztályokat, amelyeket </a:t>
            </a:r>
            <a:r>
              <a:rPr lang="hu-HU" dirty="0" err="1"/>
              <a:t>Bootstrapben</a:t>
            </a:r>
            <a:r>
              <a:rPr lang="hu-HU" dirty="0"/>
              <a:t> megismertünk, de valósítsuk meg ezeket nulláról, csak CSS3-at használva.</a:t>
            </a:r>
          </a:p>
          <a:p>
            <a:r>
              <a:rPr lang="hu-HU" dirty="0"/>
              <a:t>Az érintett osztályok:</a:t>
            </a:r>
          </a:p>
          <a:p>
            <a:pPr marL="228600" lvl="1" indent="0"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FC73333-C6AA-2512-3115-795A8DEF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D3925E0-2166-6AC4-5A8A-404D371FFC4E}"/>
              </a:ext>
            </a:extLst>
          </p:cNvPr>
          <p:cNvSpPr txBox="1"/>
          <p:nvPr/>
        </p:nvSpPr>
        <p:spPr>
          <a:xfrm>
            <a:off x="809624" y="3429000"/>
            <a:ext cx="10772776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228600" lvl="1" indent="0">
              <a:buNone/>
            </a:pP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hu-HU" sz="28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/*Általános konténer elem*/</a:t>
            </a:r>
          </a:p>
          <a:p>
            <a:pPr marL="228600" lvl="1" indent="0">
              <a:buNone/>
            </a:pP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					</a:t>
            </a:r>
            <a:r>
              <a:rPr lang="hu-HU" sz="28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/* Sor */</a:t>
            </a:r>
          </a:p>
          <a:p>
            <a:pPr marL="228600" lvl="1" indent="0">
              <a:buNone/>
            </a:pP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.col-12				</a:t>
            </a:r>
            <a:r>
              <a:rPr lang="hu-HU" sz="28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/* Teljes szélességű oszlop */</a:t>
            </a:r>
          </a:p>
          <a:p>
            <a:pPr marL="228600" lvl="1" indent="0">
              <a:buNone/>
            </a:pP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.col-md-6			</a:t>
            </a:r>
            <a:r>
              <a:rPr lang="hu-HU" sz="28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/* 50% széles oszlop md kijelzőn */</a:t>
            </a:r>
          </a:p>
          <a:p>
            <a:pPr marL="228600" lvl="1" indent="0">
              <a:buNone/>
            </a:pP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.col-md-4			</a:t>
            </a:r>
            <a:r>
              <a:rPr lang="hu-HU" sz="28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/* 33% széles oszlo</a:t>
            </a:r>
            <a:r>
              <a:rPr lang="hu-HU" sz="2800" dirty="0">
                <a:solidFill>
                  <a:srgbClr val="92D050"/>
                </a:solidFill>
                <a:latin typeface="Consolas" panose="020B0609020204030204" pitchFamily="49" charset="0"/>
              </a:rPr>
              <a:t>p md kijelzőn */</a:t>
            </a:r>
            <a:endParaRPr lang="hu-HU" sz="2800" b="0" dirty="0">
              <a:solidFill>
                <a:srgbClr val="92D050"/>
              </a:solidFill>
              <a:effectLst/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.col-md-8			</a:t>
            </a:r>
            <a:r>
              <a:rPr lang="hu-HU" sz="28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/* 66% széles oszlo</a:t>
            </a:r>
            <a:r>
              <a:rPr lang="hu-HU" sz="2800" dirty="0">
                <a:solidFill>
                  <a:srgbClr val="92D050"/>
                </a:solidFill>
                <a:latin typeface="Consolas" panose="020B0609020204030204" pitchFamily="49" charset="0"/>
              </a:rPr>
              <a:t>p md kijelzőn */</a:t>
            </a:r>
            <a:endParaRPr lang="hu-HU" sz="2800" b="0" dirty="0">
              <a:solidFill>
                <a:srgbClr val="92D050"/>
              </a:solidFill>
              <a:effectLst/>
              <a:latin typeface="Consolas" panose="020B0609020204030204" pitchFamily="49" charset="0"/>
            </a:endParaRPr>
          </a:p>
          <a:p>
            <a:pPr marL="228600" lvl="1" indent="0">
              <a:buNone/>
            </a:pPr>
            <a:r>
              <a:rPr lang="hu-HU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.col-lg-6 			</a:t>
            </a:r>
            <a:r>
              <a:rPr lang="hu-HU" sz="28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/* 50% széles oszlo</a:t>
            </a:r>
            <a:r>
              <a:rPr lang="hu-HU" sz="2800" dirty="0">
                <a:solidFill>
                  <a:srgbClr val="92D050"/>
                </a:solidFill>
                <a:latin typeface="Consolas" panose="020B0609020204030204" pitchFamily="49" charset="0"/>
              </a:rPr>
              <a:t>p lg kijelzőn */</a:t>
            </a:r>
            <a:endParaRPr lang="hu-HU" sz="2800" b="0" dirty="0">
              <a:solidFill>
                <a:srgbClr val="92D05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041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3D030-89DE-68C3-3ED6-E52A2646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A47BA2-8ED4-7D4F-5770-630E3F05225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Angol nyelvkóddal ellátott elemek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D26E4F-B41E-980F-1DA0-80D239FF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80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1A989C1-B523-897E-8E21-8316892E9DBD}"/>
              </a:ext>
            </a:extLst>
          </p:cNvPr>
          <p:cNvSpPr txBox="1"/>
          <p:nvPr/>
        </p:nvSpPr>
        <p:spPr>
          <a:xfrm>
            <a:off x="5734049" y="1283886"/>
            <a:ext cx="593056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 szöveget dőlt stílusúvá teszi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C5546AC-6603-D2B2-657D-46299C33126D}"/>
              </a:ext>
            </a:extLst>
          </p:cNvPr>
          <p:cNvSpPr txBox="1"/>
          <p:nvPr/>
        </p:nvSpPr>
        <p:spPr>
          <a:xfrm>
            <a:off x="527382" y="1283886"/>
            <a:ext cx="4716462" cy="39703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endParaRPr lang="hu-HU" sz="2800" b="1" dirty="0"/>
          </a:p>
          <a:p>
            <a:r>
              <a:rPr lang="hu-HU" sz="2800" dirty="0"/>
              <a:t>Minden olyan szöveget, amelynél meg van jelölve, hogy angol nyelvű, dőlt betűssé szeretnénk alakítani.</a:t>
            </a:r>
          </a:p>
          <a:p>
            <a:endParaRPr lang="hu-HU" sz="2800" dirty="0"/>
          </a:p>
          <a:p>
            <a:r>
              <a:rPr lang="hu-HU" sz="2800" dirty="0"/>
              <a:t>Milyen szelektorláncot használjunk?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0488710-256F-B6FE-5BC0-ACEDA89CCF8C}"/>
              </a:ext>
            </a:extLst>
          </p:cNvPr>
          <p:cNvSpPr txBox="1"/>
          <p:nvPr/>
        </p:nvSpPr>
        <p:spPr>
          <a:xfrm>
            <a:off x="5734049" y="3233280"/>
            <a:ext cx="5930569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hu-HU" sz="2000" dirty="0">
                <a:solidFill>
                  <a:srgbClr val="D7BA7D"/>
                </a:solidFill>
                <a:latin typeface="Consolas" panose="020B0609020204030204" pitchFamily="49" charset="0"/>
              </a:rPr>
              <a:t>:</a:t>
            </a:r>
            <a:r>
              <a:rPr lang="hu-HU" sz="2000" dirty="0" err="1">
                <a:solidFill>
                  <a:srgbClr val="D7BA7D"/>
                </a:solidFill>
                <a:latin typeface="Consolas" panose="020B0609020204030204" pitchFamily="49" charset="0"/>
              </a:rPr>
              <a:t>lang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hu-HU" sz="2000" dirty="0" err="1">
                <a:solidFill>
                  <a:srgbClr val="CCCCCC"/>
                </a:solidFill>
                <a:latin typeface="Consolas" panose="020B0609020204030204" pitchFamily="49" charset="0"/>
              </a:rPr>
              <a:t>en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endParaRPr lang="hu-HU" sz="2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hu-HU" sz="2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hu-HU" sz="20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AEC49-3E47-CA1F-6132-38FADDDE9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9E75FA-DB9F-71FD-10ED-04A25FB88C1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Kijelölt szöveg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D0A66A0-582D-DCFC-CFBA-B94E3994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81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C330D92-33B4-EE9B-CF8D-234FEC4880DE}"/>
              </a:ext>
            </a:extLst>
          </p:cNvPr>
          <p:cNvSpPr txBox="1"/>
          <p:nvPr/>
        </p:nvSpPr>
        <p:spPr>
          <a:xfrm>
            <a:off x="5734049" y="1283886"/>
            <a:ext cx="5930569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???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Háttérszín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színének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5027885-AC39-8792-3D7A-805E3435E424}"/>
              </a:ext>
            </a:extLst>
          </p:cNvPr>
          <p:cNvSpPr txBox="1"/>
          <p:nvPr/>
        </p:nvSpPr>
        <p:spPr>
          <a:xfrm>
            <a:off x="527382" y="1283886"/>
            <a:ext cx="4716462" cy="415498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endParaRPr lang="hu-HU" sz="2400" b="1" dirty="0"/>
          </a:p>
          <a:p>
            <a:r>
              <a:rPr lang="hu-HU" sz="2400" dirty="0"/>
              <a:t>Azt szeretnénk, hogy ha a böngészőben kijelölünk egy szöveget, akkor a kijelölés háttérszíne a fő arculati színünk legyen, a szöveg színe pedig fehér.</a:t>
            </a:r>
          </a:p>
          <a:p>
            <a:endParaRPr lang="hu-HU" sz="2400" dirty="0"/>
          </a:p>
          <a:p>
            <a:r>
              <a:rPr lang="hu-HU" sz="2400" dirty="0"/>
              <a:t>Milyen látszólagos elemet használjunk?</a:t>
            </a:r>
          </a:p>
          <a:p>
            <a:endParaRPr lang="hu-HU" sz="24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AD7EAB9-81A1-AB13-85E7-AAF1C7D5A8A6}"/>
              </a:ext>
            </a:extLst>
          </p:cNvPr>
          <p:cNvSpPr txBox="1"/>
          <p:nvPr/>
        </p:nvSpPr>
        <p:spPr>
          <a:xfrm>
            <a:off x="5734049" y="3233280"/>
            <a:ext cx="5930569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dirty="0">
                <a:solidFill>
                  <a:srgbClr val="D7BA7D"/>
                </a:solidFill>
                <a:latin typeface="Consolas" panose="020B0609020204030204" pitchFamily="49" charset="0"/>
              </a:rPr>
              <a:t>::</a:t>
            </a:r>
            <a:r>
              <a:rPr lang="hu-HU" sz="2400" dirty="0" err="1">
                <a:solidFill>
                  <a:srgbClr val="D7BA7D"/>
                </a:solidFill>
                <a:latin typeface="Consolas" panose="020B0609020204030204" pitchFamily="49" charset="0"/>
              </a:rPr>
              <a:t>selection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endParaRPr lang="hu-HU" sz="2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endParaRPr lang="hu-HU" sz="2400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25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75196-EF4A-DE58-66F6-E378BE25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AC1825-E350-B783-27AE-E0BDC9FA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Arculat – űrlap oldal megjelenése, nyomtatásra szánt információk eltüntetése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4EDB069-527D-D4C1-E5F3-35F79E2E0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35DA87-E273-68F6-9782-FA21F01E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82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70737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3773A-3344-1CDF-1D37-6AD55F3E0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2CF5DD-8B74-E764-CB61-EE5BE33EDE2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 err="1"/>
              <a:t>Fieldset</a:t>
            </a:r>
            <a:r>
              <a:rPr lang="hu-HU" dirty="0"/>
              <a:t> és </a:t>
            </a:r>
            <a:r>
              <a:rPr lang="hu-HU" dirty="0" err="1"/>
              <a:t>canvas</a:t>
            </a:r>
            <a:r>
              <a:rPr lang="hu-HU" dirty="0"/>
              <a:t> beállítás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1E16BDB-8CC2-A63E-69E7-7A859F26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83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8C9B346-B642-1316-559A-6CA205110F57}"/>
              </a:ext>
            </a:extLst>
          </p:cNvPr>
          <p:cNvSpPr txBox="1"/>
          <p:nvPr/>
        </p:nvSpPr>
        <p:spPr>
          <a:xfrm>
            <a:off x="5734049" y="1283886"/>
            <a:ext cx="5930569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#canvas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Az elem jobb oldalán 50px külső margót állít be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secondary-color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Háttérszín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A648394-591E-09E5-00AF-D1E08FB1DF3F}"/>
              </a:ext>
            </a:extLst>
          </p:cNvPr>
          <p:cNvSpPr txBox="1"/>
          <p:nvPr/>
        </p:nvSpPr>
        <p:spPr>
          <a:xfrm>
            <a:off x="760745" y="3394001"/>
            <a:ext cx="4716462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Állítsuk be, hogy a </a:t>
            </a:r>
            <a:r>
              <a:rPr lang="hu-HU" sz="2400" dirty="0" err="1"/>
              <a:t>canvas</a:t>
            </a:r>
            <a:r>
              <a:rPr lang="hu-HU" sz="2400" dirty="0"/>
              <a:t> azonosítójú elem balra lebegjen (</a:t>
            </a:r>
            <a:r>
              <a:rPr lang="hu-HU" sz="24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float</a:t>
            </a:r>
            <a:r>
              <a:rPr lang="hu-HU" sz="24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40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left</a:t>
            </a:r>
            <a:r>
              <a:rPr lang="hu-HU" sz="2400" dirty="0">
                <a:latin typeface="Consolas" panose="020B0609020204030204" pitchFamily="49" charset="0"/>
              </a:rPr>
              <a:t>)</a:t>
            </a:r>
            <a:r>
              <a:rPr lang="hu-HU" sz="2400" dirty="0"/>
              <a:t>. 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44C7325-3C87-F8C5-7345-12F3BA18114E}"/>
              </a:ext>
            </a:extLst>
          </p:cNvPr>
          <p:cNvSpPr txBox="1"/>
          <p:nvPr/>
        </p:nvSpPr>
        <p:spPr>
          <a:xfrm>
            <a:off x="760745" y="4920709"/>
            <a:ext cx="4716462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000" dirty="0" err="1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hu-HU" sz="20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/* Az elemet balra igazítja, a következő tartalom </a:t>
            </a:r>
            <a:r>
              <a:rPr lang="hu-HU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körbefolyhatja</a:t>
            </a:r>
            <a:r>
              <a:rPr lang="hu-HU" sz="2000" dirty="0">
                <a:solidFill>
                  <a:srgbClr val="6A9955"/>
                </a:solidFill>
                <a:latin typeface="Consolas" panose="020B0609020204030204" pitchFamily="49" charset="0"/>
              </a:rPr>
              <a:t> */</a:t>
            </a:r>
            <a:endParaRPr lang="hu-HU" sz="20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989CF3-C61D-4270-DC88-E8B60E42B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045324"/>
            <a:ext cx="4949825" cy="1783601"/>
          </a:xfrm>
        </p:spPr>
        <p:txBody>
          <a:bodyPr/>
          <a:lstStyle/>
          <a:p>
            <a:r>
              <a:rPr lang="hu-HU" dirty="0"/>
              <a:t>Az űrlap oldalon található mezőcsoport elemek megjelenését és a </a:t>
            </a:r>
            <a:r>
              <a:rPr lang="hu-HU" dirty="0" err="1">
                <a:latin typeface="Consolas" panose="020B0609020204030204" pitchFamily="49" charset="0"/>
              </a:rPr>
              <a:t>canvas</a:t>
            </a:r>
            <a:r>
              <a:rPr lang="hu-HU" dirty="0"/>
              <a:t> azonosítójú elem megjelenését már megváltoztattuk.</a:t>
            </a:r>
          </a:p>
        </p:txBody>
      </p:sp>
    </p:spTree>
    <p:extLst>
      <p:ext uri="{BB962C8B-B14F-4D97-AF65-F5344CB8AC3E}">
        <p14:creationId xmlns:p14="http://schemas.microsoft.com/office/powerpoint/2010/main" val="4956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1B23C-2309-9D21-9597-D55889509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9F356A-EB72-0D02-38FE-C269839E21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Nyomtatásra szánt információk eltüntetése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314E98B-D84D-E616-C20C-FA036075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84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13221A8-D159-BABA-64CD-09CA30F79411}"/>
              </a:ext>
            </a:extLst>
          </p:cNvPr>
          <p:cNvSpPr txBox="1"/>
          <p:nvPr/>
        </p:nvSpPr>
        <p:spPr>
          <a:xfrm>
            <a:off x="534987" y="2087616"/>
            <a:ext cx="11129631" cy="181588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r>
              <a:rPr lang="hu-HU" sz="2800" dirty="0"/>
              <a:t>Néhány elemet besoroltunk a </a:t>
            </a:r>
            <a:r>
              <a:rPr lang="hu-HU" sz="240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nyomtatas</a:t>
            </a:r>
            <a:r>
              <a:rPr lang="hu-HU" sz="2800" dirty="0"/>
              <a:t> nevű osztályba. Ezeknek csak nyomtatáskor kell megjelenniük. Tüntessük el ezeket a képernyőről (</a:t>
            </a:r>
            <a:r>
              <a:rPr lang="hu-HU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hu-HU" sz="28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none</a:t>
            </a:r>
            <a:r>
              <a:rPr lang="hu-HU" sz="2800" dirty="0"/>
              <a:t>)!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A820968-5115-2A81-5688-3BCE146A4272}"/>
              </a:ext>
            </a:extLst>
          </p:cNvPr>
          <p:cNvSpPr txBox="1"/>
          <p:nvPr/>
        </p:nvSpPr>
        <p:spPr>
          <a:xfrm>
            <a:off x="534987" y="4131859"/>
            <a:ext cx="11122025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hu-HU" sz="2400" dirty="0" err="1">
                <a:solidFill>
                  <a:srgbClr val="D7BA7D"/>
                </a:solidFill>
                <a:latin typeface="Consolas" panose="020B0609020204030204" pitchFamily="49" charset="0"/>
              </a:rPr>
              <a:t>nyomtatas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hu-HU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/* Elem eltüntetése */</a:t>
            </a:r>
            <a:endParaRPr lang="hu-HU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6B5BDFD-D45E-A19B-F19C-4AB5DEC2AAD3}"/>
              </a:ext>
            </a:extLst>
          </p:cNvPr>
          <p:cNvSpPr txBox="1"/>
          <p:nvPr/>
        </p:nvSpPr>
        <p:spPr>
          <a:xfrm>
            <a:off x="527381" y="1068620"/>
            <a:ext cx="11129631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nyomtatas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 nyomtatási nézetből a videót eltávolítottuk.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4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D33D6-B823-72F8-4917-3C45184D9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4A5DC8-9C33-E01C-C1AA-EBF12AF9CF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Betűméret finomhangolása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6E1367-3284-383B-CE29-25EBCDDA6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11137235" cy="830997"/>
          </a:xfrm>
        </p:spPr>
        <p:txBody>
          <a:bodyPr/>
          <a:lstStyle/>
          <a:p>
            <a:r>
              <a:rPr lang="hu-HU" sz="3200" dirty="0"/>
              <a:t>Előnyös volna, ha a betűméret is reszponzívan nőne.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17A5E55-D196-7C15-361B-BF630A0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5C8C16-CE43-468B-46CA-0079A65838D9}"/>
              </a:ext>
            </a:extLst>
          </p:cNvPr>
          <p:cNvSpPr txBox="1"/>
          <p:nvPr/>
        </p:nvSpPr>
        <p:spPr>
          <a:xfrm>
            <a:off x="598487" y="3768032"/>
            <a:ext cx="11058524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hu-HU" sz="2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clamp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3vw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Reszponzív betűméret beállítása. Preferált: 3vw, minimum: 16px, maximum 24px */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B38E002-F278-3C20-2066-25436D27CE82}"/>
              </a:ext>
            </a:extLst>
          </p:cNvPr>
          <p:cNvSpPr txBox="1"/>
          <p:nvPr/>
        </p:nvSpPr>
        <p:spPr>
          <a:xfrm>
            <a:off x="598487" y="1955871"/>
            <a:ext cx="11058525" cy="15696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Állítsunk be reszponzív betűméretet a </a:t>
            </a:r>
            <a:r>
              <a:rPr lang="hu-HU" sz="3200" b="1" dirty="0">
                <a:latin typeface="Consolas" panose="020B0609020204030204" pitchFamily="49" charset="0"/>
              </a:rPr>
              <a:t>body</a:t>
            </a:r>
            <a:r>
              <a:rPr lang="hu-HU" sz="3200" dirty="0"/>
              <a:t> elemre a </a:t>
            </a:r>
            <a:r>
              <a:rPr lang="hu-HU" sz="3200" dirty="0" err="1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clamp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()</a:t>
            </a:r>
            <a:r>
              <a:rPr lang="hu-HU" sz="3200" dirty="0">
                <a:latin typeface="Consolas" panose="020B0609020204030204" pitchFamily="49" charset="0"/>
              </a:rPr>
              <a:t> </a:t>
            </a:r>
            <a:r>
              <a:rPr lang="hu-HU" sz="3200" dirty="0"/>
              <a:t>függvénnyel! A minimum érték legyen 16px, a preferált 3vw, a maximum 24px. </a:t>
            </a:r>
            <a:r>
              <a:rPr lang="hu-HU" sz="3200" dirty="0" err="1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clamp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hu-HU" sz="32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min.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hu-HU" sz="3200" dirty="0" err="1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pref</a:t>
            </a:r>
            <a:r>
              <a:rPr lang="hu-HU" sz="32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hu-HU" sz="3200" dirty="0" err="1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max</a:t>
            </a:r>
            <a:r>
              <a:rPr lang="hu-HU" sz="32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hu-HU" sz="32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endParaRPr lang="hu-HU" sz="3200" dirty="0">
              <a:highlight>
                <a:srgbClr val="000000"/>
              </a:highlight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DFFD977-E20F-78BD-52D8-C2C5F8F44157}"/>
              </a:ext>
            </a:extLst>
          </p:cNvPr>
          <p:cNvSpPr txBox="1"/>
          <p:nvPr/>
        </p:nvSpPr>
        <p:spPr>
          <a:xfrm>
            <a:off x="605760" y="5707024"/>
            <a:ext cx="11058525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hu-HU" sz="3200" dirty="0"/>
              <a:t>A betűméret nagyítás miatt a táblázat nem fér el a megadott oszlopban. Ezt a problémát később orvosoljuk.</a:t>
            </a:r>
            <a:endParaRPr lang="hu-HU" sz="32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277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9C9F-D3A0-894D-FCF7-F7AFAA3A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9666E0-4EB2-D7D9-D788-D7B3572E07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Betűméret finomhangolása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10FD26-8460-6FF1-A1DD-FF7F6A316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11129963" cy="527843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select</a:t>
            </a:r>
            <a:r>
              <a:rPr lang="hu-HU" dirty="0"/>
              <a:t> elemnél (legördülő menü) és az űrlap oldalon elhelyezett </a:t>
            </a:r>
            <a:r>
              <a:rPr lang="hu-HU" b="1" dirty="0"/>
              <a:t>űrlapelemeknél</a:t>
            </a:r>
            <a:r>
              <a:rPr lang="hu-HU" dirty="0"/>
              <a:t> sem jut érvényre a body elemnél megadott betűméret beállítás, mert az űrlapelemek nem </a:t>
            </a:r>
            <a:r>
              <a:rPr lang="hu-HU" dirty="0" err="1"/>
              <a:t>öröklik</a:t>
            </a:r>
            <a:r>
              <a:rPr lang="hu-HU" dirty="0"/>
              <a:t> azt.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B9D5E91-F63F-50D2-F487-702C26C1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25B941-9FD7-A558-15B6-3F153517D276}"/>
              </a:ext>
            </a:extLst>
          </p:cNvPr>
          <p:cNvSpPr txBox="1"/>
          <p:nvPr/>
        </p:nvSpPr>
        <p:spPr>
          <a:xfrm>
            <a:off x="838199" y="4287364"/>
            <a:ext cx="10950243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/* Betűméret finomhangolás */</a:t>
            </a:r>
            <a:endParaRPr lang="hu-HU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dirty="0" err="1">
                <a:solidFill>
                  <a:srgbClr val="D7BA7D"/>
                </a:solidFill>
                <a:latin typeface="Consolas" panose="020B0609020204030204" pitchFamily="49" charset="0"/>
              </a:rPr>
              <a:t>select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hu-HU" sz="2400" dirty="0" err="1">
                <a:solidFill>
                  <a:srgbClr val="D7BA7D"/>
                </a:solidFill>
                <a:latin typeface="Consolas" panose="020B0609020204030204" pitchFamily="49" charset="0"/>
              </a:rPr>
              <a:t>form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hu-HU" sz="2400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{ 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 err="1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hu-HU" sz="2400" dirty="0" err="1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hu-HU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inherit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/* beállítjuk, hogy a betűméret </a:t>
            </a:r>
            <a:r>
              <a:rPr lang="hu-HU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öröklődjön</a:t>
            </a:r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, mert sajnos űrlapelemeknél ez nem történik meg */</a:t>
            </a:r>
            <a:endParaRPr lang="hu-HU" sz="2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F50FAF5-A37B-C72E-B9A5-6E31E347A597}"/>
              </a:ext>
            </a:extLst>
          </p:cNvPr>
          <p:cNvSpPr txBox="1"/>
          <p:nvPr/>
        </p:nvSpPr>
        <p:spPr>
          <a:xfrm>
            <a:off x="838199" y="2639315"/>
            <a:ext cx="10950243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Állítsuk be, hogy ezek is örököljék a </a:t>
            </a:r>
            <a:r>
              <a:rPr lang="hu-HU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font-</a:t>
            </a:r>
            <a:r>
              <a:rPr lang="hu-HU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size</a:t>
            </a:r>
            <a:r>
              <a:rPr lang="hu-HU" sz="2800" dirty="0"/>
              <a:t> beállítást (</a:t>
            </a:r>
            <a:r>
              <a:rPr lang="hu-HU" sz="2800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font-size</a:t>
            </a:r>
            <a:r>
              <a:rPr lang="hu-HU" sz="2800" dirty="0" err="1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</a:t>
            </a:r>
            <a:r>
              <a:rPr lang="hu-HU" sz="2800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inherit</a:t>
            </a:r>
            <a:r>
              <a:rPr lang="hu-HU" sz="2800" dirty="0"/>
              <a:t>)! Milyen szelektorral jelölhetjük ki a </a:t>
            </a:r>
            <a:r>
              <a:rPr lang="hu-HU" sz="2800" dirty="0">
                <a:solidFill>
                  <a:srgbClr val="FF00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FF00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form</a:t>
            </a:r>
            <a:r>
              <a:rPr lang="hu-HU" sz="2800" dirty="0">
                <a:solidFill>
                  <a:srgbClr val="FF00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hu-HU" sz="2800" dirty="0"/>
              <a:t> elemen belüli összes leszármazott elemet?</a:t>
            </a:r>
          </a:p>
        </p:txBody>
      </p:sp>
    </p:spTree>
    <p:extLst>
      <p:ext uri="{BB962C8B-B14F-4D97-AF65-F5344CB8AC3E}">
        <p14:creationId xmlns:p14="http://schemas.microsoft.com/office/powerpoint/2010/main" val="229739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31013-8C85-B4AD-068A-1C66D989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50035D-8FDC-6C50-CB1D-964131C847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Űrlapelemek szélessége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F364A0-0F44-5859-283D-BD73F958D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11129963" cy="5278437"/>
          </a:xfrm>
        </p:spPr>
        <p:txBody>
          <a:bodyPr/>
          <a:lstStyle/>
          <a:p>
            <a:r>
              <a:rPr lang="hu-HU" sz="3200" dirty="0"/>
              <a:t>A betűméret növelés miatt túlságosan megnőhet az űrlapelemek szélessége.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D63ECEF-926B-0CD8-D47B-A8C91040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87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6EA1A9D-015F-2E32-069B-12D0200EF543}"/>
              </a:ext>
            </a:extLst>
          </p:cNvPr>
          <p:cNvSpPr txBox="1"/>
          <p:nvPr/>
        </p:nvSpPr>
        <p:spPr>
          <a:xfrm>
            <a:off x="710405" y="3396779"/>
            <a:ext cx="1076325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dirty="0">
                <a:solidFill>
                  <a:srgbClr val="D7BA7D"/>
                </a:solidFill>
                <a:latin typeface="Consolas" panose="020B0609020204030204" pitchFamily="49" charset="0"/>
              </a:rPr>
              <a:t>input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hu-HU" sz="2400" dirty="0" err="1">
                <a:solidFill>
                  <a:srgbClr val="D7BA7D"/>
                </a:solidFill>
                <a:latin typeface="Consolas" panose="020B0609020204030204" pitchFamily="49" charset="0"/>
              </a:rPr>
              <a:t>textarea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  {</a:t>
            </a:r>
          </a:p>
          <a:p>
            <a:pPr>
              <a:buNone/>
            </a:pP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hu-HU" sz="2400" dirty="0">
                <a:solidFill>
                  <a:srgbClr val="9CDCFE"/>
                </a:solidFill>
                <a:latin typeface="Consolas" panose="020B0609020204030204" pitchFamily="49" charset="0"/>
              </a:rPr>
              <a:t>max-width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  <a:r>
              <a:rPr lang="hu-HU" sz="2400" dirty="0">
                <a:solidFill>
                  <a:srgbClr val="B5CEA8"/>
                </a:solidFill>
                <a:latin typeface="Consolas" panose="020B0609020204030204" pitchFamily="49" charset="0"/>
              </a:rPr>
              <a:t>400px</a:t>
            </a:r>
            <a:r>
              <a:rPr lang="hu-HU" sz="2400" dirty="0">
                <a:solidFill>
                  <a:srgbClr val="CCCCCC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hu-HU" sz="2400" dirty="0">
                <a:solidFill>
                  <a:srgbClr val="6A9955"/>
                </a:solidFill>
                <a:latin typeface="Consolas" panose="020B0609020204030204" pitchFamily="49" charset="0"/>
              </a:rPr>
              <a:t>/* űrlapelemek maximális szélességének beállítása */</a:t>
            </a:r>
            <a:endParaRPr lang="hu-HU" sz="24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D3D9DA4-57DC-E1EE-128D-F6FDE6C6D345}"/>
              </a:ext>
            </a:extLst>
          </p:cNvPr>
          <p:cNvSpPr txBox="1"/>
          <p:nvPr/>
        </p:nvSpPr>
        <p:spPr>
          <a:xfrm>
            <a:off x="710405" y="2343130"/>
            <a:ext cx="10763250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  <a:r>
              <a:rPr lang="hu-HU" sz="2800" dirty="0"/>
              <a:t>Állítsuk be, hogy az </a:t>
            </a:r>
            <a:r>
              <a:rPr lang="hu-HU" sz="2400" dirty="0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input</a:t>
            </a:r>
            <a:r>
              <a:rPr lang="hu-HU" sz="2800" dirty="0"/>
              <a:t>, illetve </a:t>
            </a:r>
            <a:r>
              <a:rPr lang="hu-HU" sz="2400" dirty="0" err="1">
                <a:solidFill>
                  <a:srgbClr val="D7BA7D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textarea</a:t>
            </a:r>
            <a:r>
              <a:rPr lang="hu-HU" sz="2800" dirty="0"/>
              <a:t> elemek maximális szélessége 400 képpont legyen!</a:t>
            </a:r>
          </a:p>
        </p:txBody>
      </p:sp>
    </p:spTree>
    <p:extLst>
      <p:ext uri="{BB962C8B-B14F-4D97-AF65-F5344CB8AC3E}">
        <p14:creationId xmlns:p14="http://schemas.microsoft.com/office/powerpoint/2010/main" val="297974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6DDE8-7FBB-7BAE-04D7-F58484E38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3E91EA-19A9-2011-AB6D-42D37C6D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Sötét módra vonatkozó stílus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B6ABB8A-AAB6-A6D3-0D3C-06709E317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8B8F76-3720-0455-597B-8554454B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88</a:t>
            </a:fld>
            <a:endParaRPr lang="hu-HU"/>
          </a:p>
        </p:txBody>
      </p:sp>
      <p:pic>
        <p:nvPicPr>
          <p:cNvPr id="3074" name="Picture 2" descr="Free night mode icon logo illustration">
            <a:extLst>
              <a:ext uri="{FF2B5EF4-FFF2-40B4-BE49-F238E27FC236}">
                <a16:creationId xmlns:a16="http://schemas.microsoft.com/office/drawing/2014/main" id="{52478B08-7C6F-7A7B-8450-B3BE8017D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62014"/>
            <a:ext cx="3810000" cy="185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812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8D36CB-2046-52E7-13F3-760C7310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Sötét mód (</a:t>
            </a:r>
            <a:r>
              <a:rPr lang="hu-HU" dirty="0" err="1"/>
              <a:t>dark</a:t>
            </a:r>
            <a:r>
              <a:rPr lang="hu-HU" dirty="0"/>
              <a:t>  </a:t>
            </a:r>
            <a:r>
              <a:rPr lang="hu-HU" dirty="0" err="1"/>
              <a:t>mode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F15B3B-F1B3-4E74-E708-3E2058C8B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sz="2600" dirty="0"/>
              <a:t>A </a:t>
            </a:r>
            <a:r>
              <a:rPr lang="hu-HU" sz="2600" b="1" dirty="0"/>
              <a:t>sötét mód (</a:t>
            </a:r>
            <a:r>
              <a:rPr lang="hu-HU" sz="2600" b="1" dirty="0" err="1"/>
              <a:t>dark</a:t>
            </a:r>
            <a:r>
              <a:rPr lang="hu-HU" sz="2600" b="1" dirty="0"/>
              <a:t> </a:t>
            </a:r>
            <a:r>
              <a:rPr lang="hu-HU" sz="2600" b="1" dirty="0" err="1"/>
              <a:t>mode</a:t>
            </a:r>
            <a:r>
              <a:rPr lang="hu-HU" sz="2600" b="1" dirty="0"/>
              <a:t>)</a:t>
            </a:r>
            <a:r>
              <a:rPr lang="hu-HU" sz="2600" dirty="0"/>
              <a:t> egy vizuális megjelenítési beállítás, amelynél a felhasználói felület világos háttér helyett sötét vagy fekete hátteret használ, miközben a szöveg és egyéb elemek világos színnel jelennek meg.</a:t>
            </a:r>
          </a:p>
          <a:p>
            <a:pPr>
              <a:buNone/>
            </a:pPr>
            <a:r>
              <a:rPr lang="hu-HU" sz="2600" b="1" dirty="0"/>
              <a:t>Miért népszerű?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600" b="1" dirty="0"/>
              <a:t>Szemkímélő</a:t>
            </a:r>
            <a:r>
              <a:rPr lang="hu-HU" sz="2600" dirty="0"/>
              <a:t>: Csökkenti a szem terhelését, különösen gyenge fényviszonyok között.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600" b="1" dirty="0"/>
              <a:t>Energiatakarékos</a:t>
            </a:r>
            <a:r>
              <a:rPr lang="hu-HU" sz="2600" dirty="0"/>
              <a:t>: OLED és AMOLED kijelzőknél kevesebb energiát fogyaszt, mert a fekete pixelek nem világítanak.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600" b="1" dirty="0"/>
              <a:t>Esztétikus és modern</a:t>
            </a:r>
            <a:r>
              <a:rPr lang="hu-HU" sz="2600" dirty="0"/>
              <a:t>: Sok felhasználó szereti a letisztult, sötét dizájnt.</a:t>
            </a:r>
          </a:p>
          <a:p>
            <a:pPr>
              <a:buNone/>
            </a:pPr>
            <a:r>
              <a:rPr lang="hu-HU" sz="2600" b="1" dirty="0"/>
              <a:t>Hogyan működik?</a:t>
            </a:r>
          </a:p>
          <a:p>
            <a:r>
              <a:rPr lang="hu-HU" sz="2600" dirty="0"/>
              <a:t>A legtöbb weboldalon és alkalmazásban a felhasználók válthatnak világos és sötét mód között, vagy a rendszerbeállítások szerint automatikusan aktiválódik.</a:t>
            </a:r>
          </a:p>
          <a:p>
            <a:endParaRPr lang="hu-HU" sz="26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A0796A5-41A4-E121-09D3-6DD7CA2E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89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053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D0E8F3-C290-E1FA-8EDD-12428644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11137235" cy="651619"/>
          </a:xfrm>
        </p:spPr>
        <p:txBody>
          <a:bodyPr>
            <a:normAutofit fontScale="90000"/>
          </a:bodyPr>
          <a:lstStyle/>
          <a:p>
            <a:r>
              <a:rPr lang="hu-HU" dirty="0"/>
              <a:t>Töréspontok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DAB3991C-5D77-C969-A1E0-26FA76364A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69949" y="2474913"/>
          <a:ext cx="10787064" cy="320040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3595688">
                  <a:extLst>
                    <a:ext uri="{9D8B030D-6E8A-4147-A177-3AD203B41FA5}">
                      <a16:colId xmlns:a16="http://schemas.microsoft.com/office/drawing/2014/main" val="3675571447"/>
                    </a:ext>
                  </a:extLst>
                </a:gridCol>
                <a:gridCol w="3595688">
                  <a:extLst>
                    <a:ext uri="{9D8B030D-6E8A-4147-A177-3AD203B41FA5}">
                      <a16:colId xmlns:a16="http://schemas.microsoft.com/office/drawing/2014/main" val="1686835941"/>
                    </a:ext>
                  </a:extLst>
                </a:gridCol>
                <a:gridCol w="3595688">
                  <a:extLst>
                    <a:ext uri="{9D8B030D-6E8A-4147-A177-3AD203B41FA5}">
                      <a16:colId xmlns:a16="http://schemas.microsoft.com/office/drawing/2014/main" val="37145698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hu-HU" sz="2400" dirty="0">
                          <a:effectLst/>
                          <a:latin typeface="Consolas" panose="020B0609020204030204" pitchFamily="49" charset="0"/>
                        </a:rPr>
                        <a:t>Töréspont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dirty="0">
                          <a:effectLst/>
                          <a:latin typeface="Consolas" panose="020B0609020204030204" pitchFamily="49" charset="0"/>
                        </a:rPr>
                        <a:t>Osztály 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u-HU" sz="2400" dirty="0">
                          <a:effectLst/>
                          <a:latin typeface="Consolas" panose="020B0609020204030204" pitchFamily="49" charset="0"/>
                        </a:rPr>
                        <a:t>Méret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101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>
                          <a:effectLst/>
                          <a:latin typeface="Consolas" panose="020B0609020204030204" pitchFamily="49" charset="0"/>
                        </a:rPr>
                        <a:t>X-</a:t>
                      </a:r>
                      <a:r>
                        <a:rPr lang="hu-HU" sz="2400" dirty="0" err="1">
                          <a:effectLst/>
                          <a:latin typeface="Consolas" panose="020B0609020204030204" pitchFamily="49" charset="0"/>
                        </a:rPr>
                        <a:t>Small</a:t>
                      </a:r>
                      <a:endParaRPr lang="hu-HU" sz="24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sz="24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&lt;576px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897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≥576px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142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>
                          <a:effectLst/>
                          <a:latin typeface="Consolas" panose="020B0609020204030204" pitchFamily="49" charset="0"/>
                        </a:rPr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≥768px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9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>
                          <a:effectLst/>
                          <a:latin typeface="Consolas" panose="020B0609020204030204" pitchFamily="49" charset="0"/>
                        </a:rPr>
                        <a:t>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≥992px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116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Extra 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xl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>
                          <a:effectLst/>
                          <a:latin typeface="Consolas" panose="020B0609020204030204" pitchFamily="49" charset="0"/>
                        </a:rPr>
                        <a:t>≥1200px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6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Extra extra 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>
                          <a:effectLst/>
                          <a:latin typeface="Consolas" panose="020B0609020204030204" pitchFamily="49" charset="0"/>
                        </a:rPr>
                        <a:t>xxl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2400" dirty="0">
                          <a:effectLst/>
                          <a:latin typeface="Consolas" panose="020B0609020204030204" pitchFamily="49" charset="0"/>
                        </a:rPr>
                        <a:t>≥1400px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14700"/>
                  </a:ext>
                </a:extLst>
              </a:tr>
            </a:tbl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680F09-BF3E-68E0-6EA7-8A7FC091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013" y="6453188"/>
            <a:ext cx="487362" cy="365125"/>
          </a:xfrm>
        </p:spPr>
        <p:txBody>
          <a:bodyPr/>
          <a:lstStyle/>
          <a:p>
            <a:fld id="{770C380C-C845-4963-A3FD-AC6F788C337B}" type="slidenum">
              <a:rPr lang="hu-HU" smtClean="0"/>
              <a:pPr/>
              <a:t>9</a:t>
            </a:fld>
            <a:endParaRPr lang="hu-HU"/>
          </a:p>
        </p:txBody>
      </p:sp>
      <p:sp>
        <p:nvSpPr>
          <p:cNvPr id="9" name="Tartalom helye 2">
            <a:extLst>
              <a:ext uri="{FF2B5EF4-FFF2-40B4-BE49-F238E27FC236}">
                <a16:creationId xmlns:a16="http://schemas.microsoft.com/office/drawing/2014/main" id="{FBC8B6A8-DFE7-2F9E-2F38-01A7FC134F8E}"/>
              </a:ext>
            </a:extLst>
          </p:cNvPr>
          <p:cNvSpPr txBox="1">
            <a:spLocks/>
          </p:cNvSpPr>
          <p:nvPr/>
        </p:nvSpPr>
        <p:spPr bwMode="auto">
          <a:xfrm>
            <a:off x="527050" y="1103314"/>
            <a:ext cx="11129963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143000" indent="-2286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hu-HU" sz="3200" dirty="0"/>
              <a:t>Használjuk ugyanazokat a töréspontokat, amelyek a </a:t>
            </a:r>
            <a:r>
              <a:rPr lang="hu-HU" sz="3200" dirty="0" err="1"/>
              <a:t>Bootstrap</a:t>
            </a:r>
            <a:r>
              <a:rPr lang="hu-HU" sz="3200" dirty="0"/>
              <a:t>-ben voltak beállítva!</a:t>
            </a:r>
          </a:p>
        </p:txBody>
      </p:sp>
    </p:spTree>
    <p:extLst>
      <p:ext uri="{BB962C8B-B14F-4D97-AF65-F5344CB8AC3E}">
        <p14:creationId xmlns:p14="http://schemas.microsoft.com/office/powerpoint/2010/main" val="38248885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DF2E6-8AE1-AABA-E544-83A03040E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951133-A17A-C956-887D-0198C91456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Sötét módra vonatkozó stílus (Sotet.css)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841C45-5815-1101-ED99-5E26AE8E0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5359400" cy="2951539"/>
          </a:xfrm>
        </p:spPr>
        <p:txBody>
          <a:bodyPr/>
          <a:lstStyle/>
          <a:p>
            <a:r>
              <a:rPr lang="hu-HU" sz="2400" dirty="0"/>
              <a:t>A </a:t>
            </a:r>
            <a:r>
              <a:rPr lang="hu-HU" sz="2400" dirty="0">
                <a:latin typeface="Consolas" panose="020B0609020204030204" pitchFamily="49" charset="0"/>
              </a:rPr>
              <a:t>sotet.css </a:t>
            </a:r>
            <a:r>
              <a:rPr lang="hu-HU" sz="2400" dirty="0"/>
              <a:t>állomány tartalmazza a sötét módra vonatkozó beállításokat. Nyissuk meg az állományt!</a:t>
            </a:r>
          </a:p>
          <a:p>
            <a:r>
              <a:rPr lang="hu-HU" sz="2400" dirty="0"/>
              <a:t>Itt már megváltoztattuk a </a:t>
            </a:r>
            <a:r>
              <a:rPr lang="hu-HU" sz="2400" dirty="0" err="1"/>
              <a:t>színbeállítá</a:t>
            </a:r>
            <a:r>
              <a:rPr lang="hu-HU" sz="2400" dirty="0"/>
              <a:t>-sokat és a </a:t>
            </a:r>
            <a:r>
              <a:rPr lang="hu-HU" sz="2400" dirty="0">
                <a:solidFill>
                  <a:srgbClr val="FF0000"/>
                </a:solidFill>
                <a:latin typeface="Consolas" panose="020B0609020204030204" pitchFamily="49" charset="0"/>
              </a:rPr>
              <a:t>&lt;h1&gt; </a:t>
            </a:r>
            <a:r>
              <a:rPr lang="hu-HU" sz="2400" dirty="0"/>
              <a:t>elem hátterét színátmenetesről átállítottuk egyszínű, sötétre.</a:t>
            </a:r>
          </a:p>
          <a:p>
            <a:endParaRPr lang="hu-HU" sz="24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ADA8375-A4AB-1255-70E1-6D56F24F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90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3E632A9-EAE6-AC61-9C9A-4B20C1595F05}"/>
              </a:ext>
            </a:extLst>
          </p:cNvPr>
          <p:cNvSpPr txBox="1"/>
          <p:nvPr/>
        </p:nvSpPr>
        <p:spPr>
          <a:xfrm>
            <a:off x="6096000" y="1122759"/>
            <a:ext cx="5568618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arculati színek felülírása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--main-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#8db4c6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--link-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--link-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--link-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--link-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--text-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secondary-color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#2c2c2c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bg-color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 </a:t>
            </a: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Sötét módban nem lesz átmenetes </a:t>
            </a:r>
            <a:b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a címsor háttere, csak sötét*/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   </a:t>
            </a:r>
          </a:p>
          <a:p>
            <a:pPr>
              <a:buNone/>
            </a:pPr>
            <a:endParaRPr lang="hu-HU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E3FEF25-3335-A7EF-A32F-D6FBBB9053F8}"/>
              </a:ext>
            </a:extLst>
          </p:cNvPr>
          <p:cNvSpPr txBox="1"/>
          <p:nvPr/>
        </p:nvSpPr>
        <p:spPr>
          <a:xfrm>
            <a:off x="527050" y="3916303"/>
            <a:ext cx="5359400" cy="178510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2200" b="1" dirty="0"/>
              <a:t>Feladat: </a:t>
            </a:r>
            <a:r>
              <a:rPr lang="hu-HU" sz="2200" dirty="0"/>
              <a:t>Média lekérdezéssel állítsuk be, hogy ezek a szabályok automatikusan jussanak érvényre, ha az adott eszközön a sötét mód a preferált! Vegyük körbe a blokkot az alábbi elemmel!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F3B3FAF-BA15-CC7D-4EAE-88FFEDEDCC94}"/>
              </a:ext>
            </a:extLst>
          </p:cNvPr>
          <p:cNvSpPr txBox="1"/>
          <p:nvPr/>
        </p:nvSpPr>
        <p:spPr>
          <a:xfrm>
            <a:off x="527050" y="5712420"/>
            <a:ext cx="5359400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prefers-color-scheme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dark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7193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8EAF4-8CAA-EA71-D026-AB50501E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324499-53DD-E27B-6900-225F3DA0A68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hu-HU" dirty="0"/>
              <a:t>Sötét módra vonatkozó stílus (Sotet.css)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6FB15DE-3F81-02F0-B0AC-CEC283D1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91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002C1ED-5C37-BCEA-B4F2-CB2D531591E3}"/>
              </a:ext>
            </a:extLst>
          </p:cNvPr>
          <p:cNvSpPr txBox="1"/>
          <p:nvPr/>
        </p:nvSpPr>
        <p:spPr>
          <a:xfrm>
            <a:off x="523578" y="2482477"/>
            <a:ext cx="11137234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"sotet.css"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US" sz="3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Sötét</a:t>
            </a:r>
            <a:r>
              <a:rPr lang="en-US" sz="3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mód</a:t>
            </a:r>
            <a:r>
              <a:rPr lang="en-US" sz="3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*/</a:t>
            </a:r>
            <a:endParaRPr lang="en-US" sz="3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E01047E-AD77-DB59-A800-08446C20D33C}"/>
              </a:ext>
            </a:extLst>
          </p:cNvPr>
          <p:cNvSpPr txBox="1"/>
          <p:nvPr/>
        </p:nvSpPr>
        <p:spPr>
          <a:xfrm>
            <a:off x="527381" y="1122759"/>
            <a:ext cx="11129631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hu-HU" sz="3200" b="1" dirty="0"/>
              <a:t>Feladat: </a:t>
            </a:r>
            <a:r>
              <a:rPr lang="hu-HU" sz="3200" dirty="0"/>
              <a:t>Nyissuk meg az </a:t>
            </a:r>
            <a:r>
              <a:rPr lang="hu-HU" sz="3200" dirty="0">
                <a:latin typeface="Consolas" panose="020B0609020204030204" pitchFamily="49" charset="0"/>
              </a:rPr>
              <a:t>alap.css </a:t>
            </a:r>
            <a:r>
              <a:rPr lang="hu-HU" sz="3200" dirty="0"/>
              <a:t>állományt és importáljuk a </a:t>
            </a:r>
            <a:r>
              <a:rPr lang="hu-HU" sz="3200" dirty="0">
                <a:latin typeface="Consolas" panose="020B0609020204030204" pitchFamily="49" charset="0"/>
              </a:rPr>
              <a:t>sotet.css </a:t>
            </a:r>
            <a:r>
              <a:rPr lang="hu-HU" sz="3200" dirty="0"/>
              <a:t>állományt is. </a:t>
            </a:r>
          </a:p>
        </p:txBody>
      </p:sp>
    </p:spTree>
    <p:extLst>
      <p:ext uri="{BB962C8B-B14F-4D97-AF65-F5344CB8AC3E}">
        <p14:creationId xmlns:p14="http://schemas.microsoft.com/office/powerpoint/2010/main" val="14181179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470DD6-138A-5AB4-6EE4-A2DCE1E9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Sötét mód tesztelése </a:t>
            </a:r>
            <a:r>
              <a:rPr lang="hu-HU" dirty="0" err="1"/>
              <a:t>chrome</a:t>
            </a:r>
            <a:r>
              <a:rPr lang="hu-HU" dirty="0"/>
              <a:t> </a:t>
            </a:r>
            <a:r>
              <a:rPr lang="hu-HU" dirty="0" err="1"/>
              <a:t>devtools</a:t>
            </a:r>
            <a:r>
              <a:rPr lang="hu-HU" dirty="0"/>
              <a:t>-ban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A85824-EEF6-7F5E-DADE-989523AC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1" y="1103313"/>
            <a:ext cx="7550150" cy="5278437"/>
          </a:xfrm>
        </p:spPr>
        <p:txBody>
          <a:bodyPr/>
          <a:lstStyle/>
          <a:p>
            <a:r>
              <a:rPr lang="hu-HU" dirty="0"/>
              <a:t>A sötét mód működését így tesztelheted Chrome </a:t>
            </a:r>
            <a:r>
              <a:rPr lang="hu-HU" dirty="0" err="1"/>
              <a:t>DevTools</a:t>
            </a:r>
            <a:r>
              <a:rPr lang="hu-HU" dirty="0"/>
              <a:t>-ban:</a:t>
            </a:r>
          </a:p>
          <a:p>
            <a:pPr>
              <a:buFont typeface="+mj-lt"/>
              <a:buAutoNum type="arabicPeriod"/>
            </a:pPr>
            <a:r>
              <a:rPr lang="hu-HU" dirty="0"/>
              <a:t> Nyomd meg a </a:t>
            </a:r>
            <a:r>
              <a:rPr lang="hu-HU" b="1" dirty="0" err="1"/>
              <a:t>Ctrl</a:t>
            </a:r>
            <a:r>
              <a:rPr lang="hu-HU" b="1" dirty="0"/>
              <a:t> + Shift + I</a:t>
            </a:r>
            <a:r>
              <a:rPr lang="hu-HU" dirty="0"/>
              <a:t> (Windows, Linux) vagy </a:t>
            </a:r>
            <a:r>
              <a:rPr lang="hu-HU" b="1" dirty="0" err="1"/>
              <a:t>Cmd</a:t>
            </a:r>
            <a:r>
              <a:rPr lang="hu-HU" b="1" dirty="0"/>
              <a:t> + </a:t>
            </a:r>
            <a:r>
              <a:rPr lang="hu-HU" b="1" dirty="0" err="1"/>
              <a:t>Opt</a:t>
            </a:r>
            <a:r>
              <a:rPr lang="hu-HU" b="1" dirty="0"/>
              <a:t> + I</a:t>
            </a:r>
            <a:r>
              <a:rPr lang="hu-HU" dirty="0"/>
              <a:t> (Mac) billentyűkombinációt a Fejlesztői eszközök (</a:t>
            </a:r>
            <a:r>
              <a:rPr lang="hu-HU" dirty="0" err="1"/>
              <a:t>DevTools</a:t>
            </a:r>
            <a:r>
              <a:rPr lang="hu-HU" dirty="0"/>
              <a:t>) megnyitásához.</a:t>
            </a:r>
          </a:p>
          <a:p>
            <a:pPr>
              <a:buFont typeface="+mj-lt"/>
              <a:buAutoNum type="arabicPeriod"/>
            </a:pPr>
            <a:r>
              <a:rPr lang="hu-HU" dirty="0"/>
              <a:t> Nyisd meg a </a:t>
            </a:r>
            <a:r>
              <a:rPr lang="hu-HU" b="1" dirty="0" err="1"/>
              <a:t>Rendering</a:t>
            </a:r>
            <a:r>
              <a:rPr lang="hu-HU" dirty="0"/>
              <a:t> panelt: </a:t>
            </a:r>
          </a:p>
          <a:p>
            <a:pPr lvl="1" indent="0">
              <a:buNone/>
            </a:pPr>
            <a:r>
              <a:rPr lang="hu-HU" dirty="0"/>
              <a:t>Kattints a jobb felső sarokban lévő hárompontos menüre, majd válaszd a </a:t>
            </a:r>
            <a:r>
              <a:rPr lang="hu-HU" b="1" dirty="0"/>
              <a:t>More </a:t>
            </a:r>
            <a:r>
              <a:rPr lang="hu-HU" b="1" dirty="0" err="1"/>
              <a:t>tools</a:t>
            </a:r>
            <a:r>
              <a:rPr lang="hu-HU" b="1" dirty="0"/>
              <a:t> &gt; </a:t>
            </a:r>
            <a:r>
              <a:rPr lang="hu-HU" b="1" dirty="0" err="1"/>
              <a:t>Rendering</a:t>
            </a:r>
            <a:r>
              <a:rPr lang="hu-HU" dirty="0"/>
              <a:t> opciót.</a:t>
            </a:r>
          </a:p>
          <a:p>
            <a:pPr>
              <a:buFont typeface="+mj-lt"/>
              <a:buAutoNum type="arabicPeriod"/>
            </a:pPr>
            <a:r>
              <a:rPr lang="hu-HU" dirty="0"/>
              <a:t> Görgess le a </a:t>
            </a:r>
            <a:r>
              <a:rPr lang="hu-HU" b="1" dirty="0" err="1"/>
              <a:t>Emulate</a:t>
            </a:r>
            <a:r>
              <a:rPr lang="hu-HU" b="1" dirty="0"/>
              <a:t> CSS </a:t>
            </a:r>
            <a:r>
              <a:rPr lang="hu-HU" b="1" dirty="0" err="1"/>
              <a:t>prefers-color-scheme</a:t>
            </a:r>
            <a:r>
              <a:rPr lang="hu-HU" dirty="0"/>
              <a:t> beállításhoz, és válaszd a </a:t>
            </a:r>
            <a:r>
              <a:rPr lang="hu-HU" b="1" dirty="0" err="1"/>
              <a:t>Dark</a:t>
            </a:r>
            <a:r>
              <a:rPr lang="hu-HU" dirty="0"/>
              <a:t> opciót.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49392BC-5520-3829-9EC4-153D88B0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92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1216AD9-5098-D050-253E-BCA3F73C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1" y="5250761"/>
            <a:ext cx="3971925" cy="1130989"/>
          </a:xfrm>
          <a:prstGeom prst="rect">
            <a:avLst/>
          </a:prstGeom>
        </p:spPr>
      </p:pic>
      <p:pic>
        <p:nvPicPr>
          <p:cNvPr id="1028" name="Picture 4" descr="How to make Light and Dark Mode For Website">
            <a:extLst>
              <a:ext uri="{FF2B5EF4-FFF2-40B4-BE49-F238E27FC236}">
                <a16:creationId xmlns:a16="http://schemas.microsoft.com/office/drawing/2014/main" id="{26FD3D6F-E62F-F521-DABB-029BFA7D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596" y="1287253"/>
            <a:ext cx="3587417" cy="20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0015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47346-8888-8719-C773-B561D51CB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8054BD-3C0E-D116-FD48-912A3713882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hu-HU" dirty="0"/>
              <a:t>Sötét módra vonatkozó stílus (Sotet.css)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D328A78-2F83-A24F-699F-38A7FDF0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93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179C1ED-B7BD-0A3F-BAC1-A8C33D62F23F}"/>
              </a:ext>
            </a:extLst>
          </p:cNvPr>
          <p:cNvSpPr txBox="1"/>
          <p:nvPr/>
        </p:nvSpPr>
        <p:spPr>
          <a:xfrm>
            <a:off x="6313154" y="1357794"/>
            <a:ext cx="535146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-image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/hatter_sotet.jpg"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Sötétített háttérkép</a:t>
            </a:r>
            <a:b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   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buNone/>
            </a:pP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79445F5-5135-92B7-CCF1-25287E30DCD1}"/>
              </a:ext>
            </a:extLst>
          </p:cNvPr>
          <p:cNvSpPr txBox="1"/>
          <p:nvPr/>
        </p:nvSpPr>
        <p:spPr>
          <a:xfrm>
            <a:off x="527050" y="1206877"/>
            <a:ext cx="5568950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1. feladat: 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Állítsd be, hogy sötét módban az oldal háttere a </a:t>
            </a:r>
            <a:r>
              <a:rPr lang="hu-HU" sz="2800" dirty="0">
                <a:solidFill>
                  <a:srgbClr val="7030A0"/>
                </a:solidFill>
                <a:latin typeface="Consolas" panose="020B0609020204030204" pitchFamily="49" charset="0"/>
              </a:rPr>
              <a:t>hatter_sotet.jpg</a:t>
            </a:r>
            <a:r>
              <a:rPr lang="hu-HU" sz="2800" dirty="0"/>
              <a:t> kép legyen!</a:t>
            </a:r>
          </a:p>
          <a:p>
            <a:endParaRPr lang="hu-HU" sz="2800" b="1" dirty="0"/>
          </a:p>
          <a:p>
            <a:r>
              <a:rPr lang="hu-HU" sz="2800" b="1" dirty="0"/>
              <a:t>2. feladat: </a:t>
            </a:r>
            <a:endParaRPr lang="hu-HU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800" dirty="0"/>
              <a:t>Sötét módban nem látszik az Űrlap oldalon a </a:t>
            </a:r>
            <a:r>
              <a:rPr lang="hu-HU" sz="28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canvas</a:t>
            </a:r>
            <a:r>
              <a:rPr lang="hu-HU" sz="2800" dirty="0">
                <a:solidFill>
                  <a:srgbClr val="FF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objektumra megrajzolt fekete színű rajz.  Egy szűrő (filter) segítségével </a:t>
            </a:r>
            <a:r>
              <a:rPr lang="hu-HU" sz="2800" dirty="0" err="1"/>
              <a:t>invertáld</a:t>
            </a:r>
            <a:r>
              <a:rPr lang="hu-HU" sz="2800" dirty="0"/>
              <a:t> a </a:t>
            </a:r>
            <a:r>
              <a:rPr lang="hu-HU" sz="2800" dirty="0" err="1">
                <a:solidFill>
                  <a:srgbClr val="FF0000"/>
                </a:solidFill>
                <a:latin typeface="Consolas" panose="020B0609020204030204" pitchFamily="49" charset="0"/>
              </a:rPr>
              <a:t>canvas</a:t>
            </a:r>
            <a:r>
              <a:rPr lang="hu-HU" sz="2800" dirty="0"/>
              <a:t> elem színét! </a:t>
            </a:r>
            <a:br>
              <a:rPr lang="hu-HU" sz="2800" dirty="0"/>
            </a:br>
            <a:r>
              <a:rPr lang="hu-HU" sz="2800" dirty="0"/>
              <a:t>(</a:t>
            </a:r>
            <a:r>
              <a:rPr lang="hu-HU" sz="2800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filter</a:t>
            </a:r>
            <a:r>
              <a:rPr lang="hu-HU" sz="28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hu-HU" sz="2800" dirty="0" err="1">
                <a:solidFill>
                  <a:srgbClr val="DCDCAA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invert</a:t>
            </a:r>
            <a:r>
              <a:rPr lang="hu-HU" sz="28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hu-HU" sz="2800" dirty="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1</a:t>
            </a:r>
            <a:r>
              <a:rPr lang="hu-HU" sz="2800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  <a:r>
              <a:rPr lang="hu-HU" sz="2800" dirty="0"/>
              <a:t>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F0CD116-B06F-BBE3-62D5-2D64ED607599}"/>
              </a:ext>
            </a:extLst>
          </p:cNvPr>
          <p:cNvSpPr txBox="1"/>
          <p:nvPr/>
        </p:nvSpPr>
        <p:spPr>
          <a:xfrm>
            <a:off x="6313154" y="3644235"/>
            <a:ext cx="535146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invert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hu-H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Invertáljuk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 grafika színét*/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11388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7997-A904-72F5-9DC3-571363D8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8C23A2-9C5A-464C-7660-80A7F672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Nagybetűs nézet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6E1AFFD-BB87-047A-A28A-97930A59D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0EEBA9-8866-E434-E359-24C88AA0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CC4579-8690-4010-9E40-148FDEF8A5E3}" type="slidenum">
              <a:rPr lang="hu-HU" smtClean="0"/>
              <a:pPr>
                <a:defRPr/>
              </a:pPr>
              <a:t>94</a:t>
            </a:fld>
            <a:endParaRPr lang="hu-HU"/>
          </a:p>
        </p:txBody>
      </p:sp>
      <p:pic>
        <p:nvPicPr>
          <p:cNvPr id="3074" name="Picture 2" descr="Free font letter bold illustration">
            <a:extLst>
              <a:ext uri="{FF2B5EF4-FFF2-40B4-BE49-F238E27FC236}">
                <a16:creationId xmlns:a16="http://schemas.microsoft.com/office/drawing/2014/main" id="{EAC66D1A-51C9-EABA-CEDE-FB51D2A6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67" y="2923224"/>
            <a:ext cx="3726989" cy="3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4605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FF182-ADF2-D266-A6BF-62AF3FF5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script működése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276A8B-2AC1-56FE-41AE-7F2545B70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03313"/>
            <a:ext cx="11137900" cy="1293441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b="1" dirty="0">
                <a:latin typeface="Consolas" panose="020B0609020204030204" pitchFamily="49" charset="0"/>
              </a:rPr>
              <a:t>styleswitch.js</a:t>
            </a:r>
            <a:r>
              <a:rPr lang="hu-HU" dirty="0"/>
              <a:t> állomány és a HTML kódban megadott legördülő menü hatására a nagy betűméretű stílus kiválasztásakor a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&lt;body&gt;</a:t>
            </a:r>
            <a:r>
              <a:rPr lang="hu-HU" dirty="0"/>
              <a:t> elem dinamikusan besorolásra kerül a </a:t>
            </a:r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large</a:t>
            </a:r>
            <a:r>
              <a:rPr lang="hu-HU" dirty="0"/>
              <a:t> nevű osztályba.</a:t>
            </a:r>
          </a:p>
          <a:p>
            <a:pPr marL="0" indent="0">
              <a:buNone/>
            </a:pPr>
            <a:r>
              <a:rPr lang="hu-H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hu-HU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body</a:t>
            </a:r>
            <a:r>
              <a:rPr lang="hu-HU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hu-HU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large</a:t>
            </a:r>
            <a:r>
              <a:rPr lang="hu-HU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A088B9F-BC32-8E63-A441-F34D2CE1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95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CC4236C-1041-C8D6-135F-6A06CEA53EB7}"/>
              </a:ext>
            </a:extLst>
          </p:cNvPr>
          <p:cNvSpPr txBox="1"/>
          <p:nvPr/>
        </p:nvSpPr>
        <p:spPr>
          <a:xfrm>
            <a:off x="790575" y="3283089"/>
            <a:ext cx="9572625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styleswitch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styleSwitcher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Stílus: 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styleSwitcher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Normál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large</a:t>
            </a:r>
            <a:r>
              <a:rPr lang="hu-HU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Nagy betűméret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10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E649C9-1927-AA31-3300-31D2F9C7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stíluslap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616AAC-5189-8BF8-EAEE-0B74B4076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3940175" cy="527843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b="1" dirty="0">
                <a:latin typeface="Consolas" panose="020B0609020204030204" pitchFamily="49" charset="0"/>
              </a:rPr>
              <a:t>nagybetus.css </a:t>
            </a:r>
            <a:r>
              <a:rPr lang="hu-HU" dirty="0"/>
              <a:t>állományban már elhelyeztük a nagybetűs nézetre vonatkozó főbb beállításokat.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5017B0-4D1E-4F8C-27F5-6853A48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96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D92D299-10D2-059C-8143-0E7C35808038}"/>
              </a:ext>
            </a:extLst>
          </p:cNvPr>
          <p:cNvSpPr txBox="1"/>
          <p:nvPr/>
        </p:nvSpPr>
        <p:spPr>
          <a:xfrm>
            <a:off x="4648199" y="1103313"/>
            <a:ext cx="7008813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stílusváltás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#styleswitch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Szöveg igazítása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Külső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  </a:t>
            </a: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Betűméret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/*Max szélesség átállítása*/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1232C699-1EFD-5E4D-3FB9-83E64BF4FD93}"/>
              </a:ext>
            </a:extLst>
          </p:cNvPr>
          <p:cNvSpPr/>
          <p:nvPr/>
        </p:nvSpPr>
        <p:spPr>
          <a:xfrm>
            <a:off x="742950" y="3866032"/>
            <a:ext cx="3276600" cy="657225"/>
          </a:xfrm>
          <a:prstGeom prst="wedgeRectCallout">
            <a:avLst>
              <a:gd name="adj1" fmla="val 77690"/>
              <a:gd name="adj2" fmla="val -120109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Alap betűméret duplára állítása</a:t>
            </a:r>
          </a:p>
        </p:txBody>
      </p:sp>
      <p:sp>
        <p:nvSpPr>
          <p:cNvPr id="8" name="Beszédbuborék: négyszög 7">
            <a:extLst>
              <a:ext uri="{FF2B5EF4-FFF2-40B4-BE49-F238E27FC236}">
                <a16:creationId xmlns:a16="http://schemas.microsoft.com/office/drawing/2014/main" id="{01651FFF-1344-4AB8-2310-27B3F1AED8DE}"/>
              </a:ext>
            </a:extLst>
          </p:cNvPr>
          <p:cNvSpPr/>
          <p:nvPr/>
        </p:nvSpPr>
        <p:spPr>
          <a:xfrm>
            <a:off x="676275" y="5097462"/>
            <a:ext cx="3200400" cy="657225"/>
          </a:xfrm>
          <a:prstGeom prst="wedgeRectCallout">
            <a:avLst>
              <a:gd name="adj1" fmla="val 79476"/>
              <a:gd name="adj2" fmla="val -82428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Konténer elem szélességének maximumra állítása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51FBFB53-89DA-9D92-BE92-7D4CFDED383E}"/>
              </a:ext>
            </a:extLst>
          </p:cNvPr>
          <p:cNvSpPr/>
          <p:nvPr/>
        </p:nvSpPr>
        <p:spPr>
          <a:xfrm>
            <a:off x="9391650" y="2384661"/>
            <a:ext cx="2676525" cy="657225"/>
          </a:xfrm>
          <a:prstGeom prst="wedgeRectCallout">
            <a:avLst>
              <a:gd name="adj1" fmla="val -74054"/>
              <a:gd name="adj2" fmla="val -50544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Legördülő menü beállításai</a:t>
            </a:r>
          </a:p>
        </p:txBody>
      </p:sp>
    </p:spTree>
    <p:extLst>
      <p:ext uri="{BB962C8B-B14F-4D97-AF65-F5344CB8AC3E}">
        <p14:creationId xmlns:p14="http://schemas.microsoft.com/office/powerpoint/2010/main" val="14171534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C2740-7014-14C7-B243-374CB2B06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8D9742-1040-984A-A064-1C20D825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stíluslap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64A4E7-8828-EB12-6B0D-8BC5A013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49" y="1103313"/>
            <a:ext cx="4454525" cy="527843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b="1" dirty="0">
                <a:latin typeface="Consolas" panose="020B0609020204030204" pitchFamily="49" charset="0"/>
              </a:rPr>
              <a:t>nagybetus.css </a:t>
            </a:r>
            <a:r>
              <a:rPr lang="hu-HU" dirty="0"/>
              <a:t>állományban már elhelyeztük a nagybetűs nézetre vonatkozó főbb beállításokat.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BD1C96C-F250-9F5C-51D9-1B99F233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97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CF6C201-965D-7207-8886-6EBFDFC71551}"/>
              </a:ext>
            </a:extLst>
          </p:cNvPr>
          <p:cNvSpPr txBox="1"/>
          <p:nvPr/>
        </p:nvSpPr>
        <p:spPr>
          <a:xfrm>
            <a:off x="4676775" y="1103313"/>
            <a:ext cx="6980237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.col-lg-6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.col-md-6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.col-md-4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.col-md-8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.col-lg-4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hu-HU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Flexbox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rugalmas elrendezési beállításai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szélességének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hu-H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Maximális szélesség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buNone/>
            </a:pP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Beszédbuborék: négyszög 4">
            <a:extLst>
              <a:ext uri="{FF2B5EF4-FFF2-40B4-BE49-F238E27FC236}">
                <a16:creationId xmlns:a16="http://schemas.microsoft.com/office/drawing/2014/main" id="{91721064-A638-524B-5883-E98BC0A8DC5C}"/>
              </a:ext>
            </a:extLst>
          </p:cNvPr>
          <p:cNvSpPr/>
          <p:nvPr/>
        </p:nvSpPr>
        <p:spPr>
          <a:xfrm>
            <a:off x="742950" y="3866032"/>
            <a:ext cx="3276600" cy="1506068"/>
          </a:xfrm>
          <a:prstGeom prst="wedgeRectCallout">
            <a:avLst>
              <a:gd name="adj1" fmla="val 74492"/>
              <a:gd name="adj2" fmla="val -108725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Minden oszlopot 100% szélességűre állítunk, így nagy betűs nézetben egy oszlopos megjelenése lesz az oldalnak.</a:t>
            </a: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5DE27799-FD0E-04FF-AC49-35DB4CFE1BFE}"/>
              </a:ext>
            </a:extLst>
          </p:cNvPr>
          <p:cNvSpPr/>
          <p:nvPr/>
        </p:nvSpPr>
        <p:spPr>
          <a:xfrm>
            <a:off x="742950" y="5610225"/>
            <a:ext cx="3276600" cy="1063154"/>
          </a:xfrm>
          <a:prstGeom prst="wedgeRectCallout">
            <a:avLst>
              <a:gd name="adj1" fmla="val 71004"/>
              <a:gd name="adj2" fmla="val -82265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Mezőcsoportokat jobban eltávolítjuk egymástól függőlegesen</a:t>
            </a:r>
          </a:p>
        </p:txBody>
      </p:sp>
    </p:spTree>
    <p:extLst>
      <p:ext uri="{BB962C8B-B14F-4D97-AF65-F5344CB8AC3E}">
        <p14:creationId xmlns:p14="http://schemas.microsoft.com/office/powerpoint/2010/main" val="2977542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904301-70E1-BC73-4B69-C161176C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>
                <a:solidFill>
                  <a:schemeClr val="tx1"/>
                </a:solidFill>
              </a:rPr>
              <a:t>Űrlap beállítása nagybetűs módban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421CB6-F861-059A-C532-0D2CB1BEE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űrlapelemeket is megfelelően nagyítani kell, és a betűméreteket is be kell állítani, ha a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body</a:t>
            </a:r>
            <a:r>
              <a:rPr lang="hu-HU" dirty="0"/>
              <a:t> elem a </a:t>
            </a:r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large</a:t>
            </a:r>
            <a:r>
              <a:rPr lang="hu-HU" dirty="0"/>
              <a:t> osztályba van sorolva.</a:t>
            </a:r>
          </a:p>
          <a:p>
            <a:r>
              <a:rPr lang="hu-HU" dirty="0"/>
              <a:t>Az összes </a:t>
            </a:r>
            <a:r>
              <a:rPr lang="hu-HU" dirty="0">
                <a:solidFill>
                  <a:srgbClr val="7030A0"/>
                </a:solidFill>
                <a:latin typeface="Consolas" panose="020B0609020204030204" pitchFamily="49" charset="0"/>
              </a:rPr>
              <a:t>text, </a:t>
            </a:r>
            <a:r>
              <a:rPr lang="hu-HU" dirty="0" err="1">
                <a:solidFill>
                  <a:srgbClr val="7030A0"/>
                </a:solidFill>
                <a:latin typeface="Consolas" panose="020B0609020204030204" pitchFamily="49" charset="0"/>
              </a:rPr>
              <a:t>url</a:t>
            </a:r>
            <a:r>
              <a:rPr lang="hu-HU" dirty="0">
                <a:solidFill>
                  <a:srgbClr val="7030A0"/>
                </a:solidFill>
                <a:latin typeface="Consolas" panose="020B0609020204030204" pitchFamily="49" charset="0"/>
              </a:rPr>
              <a:t>, email </a:t>
            </a:r>
            <a:r>
              <a:rPr lang="hu-HU" dirty="0"/>
              <a:t>típusú mezőt és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textarea</a:t>
            </a:r>
            <a:r>
              <a:rPr lang="hu-HU" dirty="0"/>
              <a:t> elemet 100% szélesre kell állítani, örökölt betűmérettel, 20px-es függőleges margóval.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5A7AC50-82FD-1093-D54E-907D52BB3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98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47EEAAC-C93C-F4C4-0411-36D9E59B619C}"/>
              </a:ext>
            </a:extLst>
          </p:cNvPr>
          <p:cNvSpPr txBox="1"/>
          <p:nvPr/>
        </p:nvSpPr>
        <p:spPr>
          <a:xfrm>
            <a:off x="685800" y="3278148"/>
            <a:ext cx="4924425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szélességének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Betűméret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Külső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Beszédbuborék: négyszög 8">
            <a:extLst>
              <a:ext uri="{FF2B5EF4-FFF2-40B4-BE49-F238E27FC236}">
                <a16:creationId xmlns:a16="http://schemas.microsoft.com/office/drawing/2014/main" id="{F004EC9E-C19B-05C7-209C-348D55518CBE}"/>
              </a:ext>
            </a:extLst>
          </p:cNvPr>
          <p:cNvSpPr/>
          <p:nvPr/>
        </p:nvSpPr>
        <p:spPr>
          <a:xfrm>
            <a:off x="6734175" y="3429000"/>
            <a:ext cx="4922838" cy="2235435"/>
          </a:xfrm>
          <a:prstGeom prst="wedgeRectCallout">
            <a:avLst>
              <a:gd name="adj1" fmla="val -93170"/>
              <a:gd name="adj2" fmla="val -35839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/>
              <a:t>Le tudnánk-e írni máshogy ezt a szelektorláncot, hogy kiemeljük a közös részt?</a:t>
            </a:r>
          </a:p>
        </p:txBody>
      </p:sp>
    </p:spTree>
    <p:extLst>
      <p:ext uri="{BB962C8B-B14F-4D97-AF65-F5344CB8AC3E}">
        <p14:creationId xmlns:p14="http://schemas.microsoft.com/office/powerpoint/2010/main" val="40144182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1142E-5B66-EBC6-3EB1-E37A0DD9D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CE6924-DCA7-6371-9435-36E12930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:Is látszólagos osztály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7DEBBE-1F48-E98E-F982-B1D74FD93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b="1" dirty="0">
                <a:solidFill>
                  <a:srgbClr val="FF0000"/>
                </a:solidFill>
                <a:latin typeface="Consolas" panose="020B0609020204030204" pitchFamily="49" charset="0"/>
              </a:rPr>
              <a:t>:is()</a:t>
            </a:r>
            <a:r>
              <a:rPr lang="hu-HU" b="1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egy CSS szelektor függvény, amely lehetővé teszi, hogy több szelektort egyetlen blokkban írjunk le, ezáltal (bizonyos esetekben) lerövidíti a kódot és csökkenti a </a:t>
            </a:r>
            <a:r>
              <a:rPr lang="hu-HU" dirty="0" err="1"/>
              <a:t>duplikációt</a:t>
            </a:r>
            <a:r>
              <a:rPr lang="hu-HU" dirty="0"/>
              <a:t>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1C92554-0228-32FC-EF91-600167A9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0C380C-C845-4963-A3FD-AC6F788C337B}" type="slidenum">
              <a:rPr lang="hu-HU" smtClean="0"/>
              <a:pPr>
                <a:defRPr/>
              </a:pPr>
              <a:t>99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86FCC7F-9C9E-CC9D-F003-A0EB6F7C76DC}"/>
              </a:ext>
            </a:extLst>
          </p:cNvPr>
          <p:cNvSpPr txBox="1"/>
          <p:nvPr/>
        </p:nvSpPr>
        <p:spPr>
          <a:xfrm>
            <a:off x="685800" y="2725698"/>
            <a:ext cx="4924425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szélességének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Betűméret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Külső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DAA23E2-F0AB-5F04-3AB5-1F053A7FCB49}"/>
              </a:ext>
            </a:extLst>
          </p:cNvPr>
          <p:cNvSpPr txBox="1"/>
          <p:nvPr/>
        </p:nvSpPr>
        <p:spPr>
          <a:xfrm>
            <a:off x="5804694" y="2700590"/>
            <a:ext cx="609600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:is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body.large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:is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hu-HU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Elem szélességének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hu-H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Betűméret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Külső margó beállítása */</a:t>
            </a: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hu-H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hu-H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Nyíl: jobbra mutató 9">
            <a:extLst>
              <a:ext uri="{FF2B5EF4-FFF2-40B4-BE49-F238E27FC236}">
                <a16:creationId xmlns:a16="http://schemas.microsoft.com/office/drawing/2014/main" id="{680D5043-8BAB-E715-6A45-E52695B3D430}"/>
              </a:ext>
            </a:extLst>
          </p:cNvPr>
          <p:cNvSpPr/>
          <p:nvPr/>
        </p:nvSpPr>
        <p:spPr>
          <a:xfrm>
            <a:off x="5214937" y="3664438"/>
            <a:ext cx="790575" cy="43815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78546242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somag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Csomag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12" ma:contentTypeDescription="Új dokumentum létrehozása." ma:contentTypeScope="" ma:versionID="f6cf8975ef4ba88d85de1b61ceaadef3">
  <xsd:schema xmlns:xsd="http://www.w3.org/2001/XMLSchema" xmlns:xs="http://www.w3.org/2001/XMLSchema" xmlns:p="http://schemas.microsoft.com/office/2006/metadata/properties" xmlns:ns2="ddf34579-3e6f-42cd-ae5e-7304b4b45ece" xmlns:ns3="04c2b129-1875-40e2-a542-542bd04e98b4" targetNamespace="http://schemas.microsoft.com/office/2006/metadata/properties" ma:root="true" ma:fieldsID="02c2ae75e6bcbafd2c2772cd6b11411b" ns2:_="" ns3:_="">
    <xsd:import namespace="ddf34579-3e6f-42cd-ae5e-7304b4b45ece"/>
    <xsd:import namespace="04c2b129-1875-40e2-a542-542bd04e9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2b129-1875-40e2-a542-542bd04e98b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f7735c0-603d-4759-a1f7-7a3088366c3d}" ma:internalName="TaxCatchAll" ma:showField="CatchAllData" ma:web="04c2b129-1875-40e2-a542-542bd04e98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c2b129-1875-40e2-a542-542bd04e98b4" xsi:nil="true"/>
    <lcf76f155ced4ddcb4097134ff3c332f xmlns="ddf34579-3e6f-42cd-ae5e-7304b4b45ec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9E1CEAA-55D3-40B1-9706-33062148758F}"/>
</file>

<file path=customXml/itemProps2.xml><?xml version="1.0" encoding="utf-8"?>
<ds:datastoreItem xmlns:ds="http://schemas.openxmlformats.org/officeDocument/2006/customXml" ds:itemID="{730961C2-D416-4179-AD9A-872684802833}"/>
</file>

<file path=customXml/itemProps3.xml><?xml version="1.0" encoding="utf-8"?>
<ds:datastoreItem xmlns:ds="http://schemas.openxmlformats.org/officeDocument/2006/customXml" ds:itemID="{05A76E1E-1E15-401A-8C98-0BE7C2A08CBF}"/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TotalTime>6635</TotalTime>
  <Words>10053</Words>
  <Application>Microsoft Office PowerPoint</Application>
  <PresentationFormat>Szélesvásznú</PresentationFormat>
  <Paragraphs>1486</Paragraphs>
  <Slides>124</Slides>
  <Notes>46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124</vt:i4>
      </vt:variant>
    </vt:vector>
  </HeadingPairs>
  <TitlesOfParts>
    <vt:vector size="130" baseType="lpstr">
      <vt:lpstr>Arial</vt:lpstr>
      <vt:lpstr>Calibri</vt:lpstr>
      <vt:lpstr>Consolas</vt:lpstr>
      <vt:lpstr>Courier New</vt:lpstr>
      <vt:lpstr>Gill Sans MT</vt:lpstr>
      <vt:lpstr>web1</vt:lpstr>
      <vt:lpstr>Reszponzív weboldal készítése haladó css3 beállításokkal   (bootstrap és más keretrendszerek használata nélkül)</vt:lpstr>
      <vt:lpstr>Miről lesz szó?</vt:lpstr>
      <vt:lpstr>alapcsomag</vt:lpstr>
      <vt:lpstr>Alapcsomag</vt:lpstr>
      <vt:lpstr>Alapcsomag</vt:lpstr>
      <vt:lpstr>Css3 segítség</vt:lpstr>
      <vt:lpstr>A rács</vt:lpstr>
      <vt:lpstr>A rács</vt:lpstr>
      <vt:lpstr>Töréspontok</vt:lpstr>
      <vt:lpstr>A Flexbox használata</vt:lpstr>
      <vt:lpstr>Mi az a Flexbox?</vt:lpstr>
      <vt:lpstr>A Flexbox szerkezete</vt:lpstr>
      <vt:lpstr>A Flexbox szerkezete</vt:lpstr>
      <vt:lpstr>Főtengely és keresztirány</vt:lpstr>
      <vt:lpstr>Főtengely iránya (flex-direction)</vt:lpstr>
      <vt:lpstr>Főtengely irányának beállítása (flex-direction)</vt:lpstr>
      <vt:lpstr>Főtengely irányának beállítása (flex-direction)</vt:lpstr>
      <vt:lpstr>Igazítás a főtengelyen (justify-content)</vt:lpstr>
      <vt:lpstr>Főtengely irányának beállítása (flex-direction)</vt:lpstr>
      <vt:lpstr>Többsoros elrendezés (Flex-wrap)</vt:lpstr>
      <vt:lpstr>Többsoros elrendezés (Flex-wrap)</vt:lpstr>
      <vt:lpstr>Elemek növekedése (Flex-grow)</vt:lpstr>
      <vt:lpstr>Flex-grow példa</vt:lpstr>
      <vt:lpstr>Elemek zsugorodása (Flex-shrink)</vt:lpstr>
      <vt:lpstr>flex-shrink példa</vt:lpstr>
      <vt:lpstr>flex-shrink példa</vt:lpstr>
      <vt:lpstr>Az elem alapmérete a Flexbox konténerben (flex-basis)</vt:lpstr>
      <vt:lpstr>Shorthand (tömör) leírás</vt:lpstr>
      <vt:lpstr>Flexbox tanulás játékosan</vt:lpstr>
      <vt:lpstr>Rács beállítása</vt:lpstr>
      <vt:lpstr>CSS dobozmodell emlékeztető</vt:lpstr>
      <vt:lpstr>Dobozméretezés módosítása</vt:lpstr>
      <vt:lpstr>A rács beállítása</vt:lpstr>
      <vt:lpstr>Dobozmodell átállítása (racs.css)</vt:lpstr>
      <vt:lpstr>Css reset (racs.css)</vt:lpstr>
      <vt:lpstr>Container elem beállítása (racs.css)</vt:lpstr>
      <vt:lpstr>Sor és oszlop beállítás</vt:lpstr>
      <vt:lpstr>.col-12 beállítás</vt:lpstr>
      <vt:lpstr>768 px viewport szélesség alatti beállítás</vt:lpstr>
      <vt:lpstr>768 px viewport szélesség feletti beállítás</vt:lpstr>
      <vt:lpstr>Feladat (racs.css)</vt:lpstr>
      <vt:lpstr>Folyékony médiaelemek</vt:lpstr>
      <vt:lpstr>Audio és iframe elem (racs.css)</vt:lpstr>
      <vt:lpstr>Feladat (racs.css)</vt:lpstr>
      <vt:lpstr>Feladat (racs.css)</vt:lpstr>
      <vt:lpstr>Arculat kialakítása</vt:lpstr>
      <vt:lpstr>Arculat kialakítása</vt:lpstr>
      <vt:lpstr>Arculati színek beállítása</vt:lpstr>
      <vt:lpstr>Arculati színek beállítása</vt:lpstr>
      <vt:lpstr>Konténer elem arculati beállításai - szegély</vt:lpstr>
      <vt:lpstr>Konténer elem arculati beállításai – szegély lekerekítése</vt:lpstr>
      <vt:lpstr>dobozok árnyékolása</vt:lpstr>
      <vt:lpstr>dobozok árnyékolása, példák</vt:lpstr>
      <vt:lpstr>Konténer elem arculati beállításai – dobozárnyék</vt:lpstr>
      <vt:lpstr>Arculat – bekezdések, listaelemek, címsorok</vt:lpstr>
      <vt:lpstr>P, illetve li elemek</vt:lpstr>
      <vt:lpstr>Kettes, hármas címsor beállítása</vt:lpstr>
      <vt:lpstr>Egyes címsor beállítása</vt:lpstr>
      <vt:lpstr>Egyes címsor beállítása</vt:lpstr>
      <vt:lpstr>Egyes címsor beállítása</vt:lpstr>
      <vt:lpstr>Arculat kialakítása - hivatkozások</vt:lpstr>
      <vt:lpstr>Link állapotok (látszólagos osztályokkal)</vt:lpstr>
      <vt:lpstr>Fókuszba kerülő elemek (:focus látszólagos osztály)</vt:lpstr>
      <vt:lpstr>Körvonal (outline)</vt:lpstr>
      <vt:lpstr>Link állapotok (látszólagos osztályokkal)</vt:lpstr>
      <vt:lpstr>mailto linkek megjelenítése</vt:lpstr>
      <vt:lpstr>Arculat - táblázatok</vt:lpstr>
      <vt:lpstr>Táblázat, cellák, fejléc cellák megjelenése</vt:lpstr>
      <vt:lpstr>Táblázat, cellák, fejléc cellák megjelenése</vt:lpstr>
      <vt:lpstr>Arculat – illusztrációk, előre formázott elemek</vt:lpstr>
      <vt:lpstr>ELŐRE FORMÁZOTT ELEMEK -  white space karakterek kezelése</vt:lpstr>
      <vt:lpstr>szavak tördelése</vt:lpstr>
      <vt:lpstr>ELŐRE FORMÁZOTT ELEMEK</vt:lpstr>
      <vt:lpstr>ELŐRE FORMÁZOTT ELEMEt  tartalmazó illusztráció</vt:lpstr>
      <vt:lpstr>Arculat – további beállítások haladó szelektorláncok alkalmazásával</vt:lpstr>
      <vt:lpstr>H2 elem megjelenítése</vt:lpstr>
      <vt:lpstr>H2 elem megjelenítése</vt:lpstr>
      <vt:lpstr>címsor3 utáni bekezdés</vt:lpstr>
      <vt:lpstr>Páratlan Táblázatsorok formázása</vt:lpstr>
      <vt:lpstr>Angol nyelvkóddal ellátott elemek</vt:lpstr>
      <vt:lpstr>Kijelölt szöveg</vt:lpstr>
      <vt:lpstr>Arculat – űrlap oldal megjelenése, nyomtatásra szánt információk eltüntetése</vt:lpstr>
      <vt:lpstr>Fieldset és canvas beállítás</vt:lpstr>
      <vt:lpstr>Nyomtatásra szánt információk eltüntetése</vt:lpstr>
      <vt:lpstr>Betűméret finomhangolása</vt:lpstr>
      <vt:lpstr>Betűméret finomhangolása</vt:lpstr>
      <vt:lpstr>Űrlapelemek szélessége</vt:lpstr>
      <vt:lpstr>Sötét módra vonatkozó stílus</vt:lpstr>
      <vt:lpstr>Sötét mód (dark  mode)</vt:lpstr>
      <vt:lpstr>Sötét módra vonatkozó stílus (Sotet.css)</vt:lpstr>
      <vt:lpstr>Sötét módra vonatkozó stílus (Sotet.css)</vt:lpstr>
      <vt:lpstr>Sötét mód tesztelése chrome devtools-ban</vt:lpstr>
      <vt:lpstr>Sötét módra vonatkozó stílus (Sotet.css)</vt:lpstr>
      <vt:lpstr>Nagybetűs nézet</vt:lpstr>
      <vt:lpstr>A script működése</vt:lpstr>
      <vt:lpstr>stíluslap</vt:lpstr>
      <vt:lpstr>stíluslap</vt:lpstr>
      <vt:lpstr>Űrlap beállítása nagybetűs módban</vt:lpstr>
      <vt:lpstr>:Is látszólagos osztály használata</vt:lpstr>
      <vt:lpstr>Sötét módra vonatkozó stílus (Sotet.css)</vt:lpstr>
      <vt:lpstr>stíluslap</vt:lpstr>
      <vt:lpstr>Táblázat átalakítása</vt:lpstr>
      <vt:lpstr>A táblázat átalakítása</vt:lpstr>
      <vt:lpstr>nyomtatásra vonatkozó stílus</vt:lpstr>
      <vt:lpstr>Importálás a megfelelő médiatípusra</vt:lpstr>
      <vt:lpstr>Felesleges elemek eltüntetése (nyomtatas.css)</vt:lpstr>
      <vt:lpstr>Felesleges elemek eltüntetése (nyomtatas.css)</vt:lpstr>
      <vt:lpstr>Nyomtatási nézet (nyomtatas.css)</vt:lpstr>
      <vt:lpstr>Nyomtatási nézet (nyomtatas.css)</vt:lpstr>
      <vt:lpstr>Nyomtatási nézet (nyomtatas.css)</vt:lpstr>
      <vt:lpstr>Nyomtatási nézet (nyomtatas.css)</vt:lpstr>
      <vt:lpstr>Nyomtatási nézet (nyomtatas.css)</vt:lpstr>
      <vt:lpstr>carousel</vt:lpstr>
      <vt:lpstr>carousel</vt:lpstr>
      <vt:lpstr>navigáció</vt:lpstr>
      <vt:lpstr>Navigáció beállítása</vt:lpstr>
      <vt:lpstr>Navigáció beállítása</vt:lpstr>
      <vt:lpstr>Blokkok elkerülése</vt:lpstr>
      <vt:lpstr>Blokkok elkerülése</vt:lpstr>
      <vt:lpstr>Blokkok elkerülése</vt:lpstr>
      <vt:lpstr>Önálló feladatok</vt:lpstr>
      <vt:lpstr>Feladatok</vt:lpstr>
      <vt:lpstr>Megjegyzés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Képek és tárolóelemek</dc:title>
  <dc:creator>Abonyi-Tóth Andor</dc:creator>
  <cp:lastModifiedBy>Abonyi-Tóth Andor</cp:lastModifiedBy>
  <cp:revision>3420</cp:revision>
  <dcterms:created xsi:type="dcterms:W3CDTF">2020-07-26T15:41:38Z</dcterms:created>
  <dcterms:modified xsi:type="dcterms:W3CDTF">2025-03-18T16:32:12Z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</Properties>
</file>